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59" r:id="rId5"/>
    <p:sldId id="262" r:id="rId6"/>
    <p:sldId id="263" r:id="rId7"/>
    <p:sldId id="264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65" r:id="rId16"/>
    <p:sldId id="281" r:id="rId17"/>
    <p:sldId id="282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érémy LIEVIN" initials="JL" lastIdx="3" clrIdx="0">
    <p:extLst>
      <p:ext uri="{19B8F6BF-5375-455C-9EA6-DF929625EA0E}">
        <p15:presenceInfo xmlns:p15="http://schemas.microsoft.com/office/powerpoint/2012/main" userId="Jérémy LIE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1T17:02:30.826" idx="1">
    <p:pos x="10" y="10"/>
    <p:text>Conformément à ses statuts, l’association MOBILEX a pour objet de promouvoir l’accès à la mobilité des personnes en difficulté sociale et/ou professionnelle, afin de permettre une meilleure insertion dans la vie active ; fédérer l’action de l’ensemble des acteurs liés à la mobilité ; mettre en place et utiliser l’ensemble des moyens et activités nécessaires à la réalisation de l’objet associatif.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FF776-FBE1-4A90-9559-60CD9C017BEF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B7F72-CB2B-408C-80CC-2D177C3A0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9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A021-1E05-4742-8141-68E2581B84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99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A021-1E05-4742-8141-68E2581B846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67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A021-1E05-4742-8141-68E2581B846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42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A021-1E05-4742-8141-68E2581B846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76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A021-1E05-4742-8141-68E2581B846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25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FASTT : Etre en mission. MAD sous 48h.</a:t>
            </a:r>
            <a:r>
              <a:rPr lang="fr-FR" baseline="0" dirty="0" smtClean="0"/>
              <a:t> Possibilité prolongation jusqu’à 6 mois si démarche projet mobilité. FASTT 2 mois + 4 mois (7€ mois 3 – puis, 10€)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7F72-CB2B-408C-80CC-2D177C3A032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22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Prime à la conversion.</a:t>
            </a:r>
            <a:r>
              <a:rPr lang="fr-FR" baseline="0" dirty="0" smtClean="0"/>
              <a:t> Gestion par Renault si la personne a un ancien véhicule de plus de 10 ans. Fait baisser montant de l’échéance mensuelle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F801D57-AFC5-42C7-9DD1-774DC391339D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060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3830760" y="9372600"/>
            <a:ext cx="2917080" cy="48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14D1BA2-CF5D-40AA-89C9-79491ACAB6CC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11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2"/>
          <p:cNvSpPr/>
          <p:nvPr/>
        </p:nvSpPr>
        <p:spPr>
          <a:xfrm>
            <a:off x="914400" y="739800"/>
            <a:ext cx="4920480" cy="3690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901800" y="4687920"/>
            <a:ext cx="4946040" cy="443016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6000" indent="-215640">
              <a:lnSpc>
                <a:spcPct val="100000"/>
              </a:lnSpc>
              <a:spcBef>
                <a:spcPts val="451"/>
              </a:spcBef>
            </a:pPr>
            <a:r>
              <a:rPr lang="fr-F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comparer MCP pour</a:t>
            </a:r>
            <a:r>
              <a:rPr lang="fr-FR" sz="16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5000€ sur 36 mois </a:t>
            </a:r>
          </a:p>
          <a:p>
            <a:pPr marL="216000" indent="-215640">
              <a:lnSpc>
                <a:spcPct val="100000"/>
              </a:lnSpc>
              <a:spcBef>
                <a:spcPts val="451"/>
              </a:spcBef>
            </a:pPr>
            <a:r>
              <a:rPr lang="fr-FR" sz="16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Mensualité : 138€ (hors intérêts) pour un véhicule d’occasion.</a:t>
            </a:r>
          </a:p>
          <a:p>
            <a:pPr marL="216000" indent="-215640">
              <a:lnSpc>
                <a:spcPct val="100000"/>
              </a:lnSpc>
              <a:spcBef>
                <a:spcPts val="451"/>
              </a:spcBef>
            </a:pPr>
            <a:r>
              <a:rPr lang="fr-FR" sz="16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Pour 5000€, il est pratiquement impossible d’acheter un </a:t>
            </a:r>
            <a:r>
              <a:rPr lang="fr-FR" sz="16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vh</a:t>
            </a:r>
            <a:r>
              <a:rPr lang="fr-FR" sz="16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fr-FR" sz="16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Crit’air</a:t>
            </a:r>
            <a:r>
              <a:rPr lang="fr-FR" sz="16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1 (ou alors avec un fort kilométrage et fiabilité douteuse…)</a:t>
            </a:r>
          </a:p>
          <a:p>
            <a:pPr marL="216000" indent="-215640">
              <a:lnSpc>
                <a:spcPct val="100000"/>
              </a:lnSpc>
              <a:spcBef>
                <a:spcPts val="451"/>
              </a:spcBef>
            </a:pPr>
            <a:r>
              <a:rPr lang="fr-FR" sz="16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Donc pour 110€/mois accès véhicule neuf et </a:t>
            </a:r>
            <a:r>
              <a:rPr lang="fr-FR" sz="16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Crit’air</a:t>
            </a:r>
            <a:r>
              <a:rPr lang="fr-FR" sz="16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1</a:t>
            </a:r>
          </a:p>
          <a:p>
            <a:pPr marL="216000" indent="-215640">
              <a:lnSpc>
                <a:spcPct val="100000"/>
              </a:lnSpc>
              <a:spcBef>
                <a:spcPts val="451"/>
              </a:spcBef>
            </a:pPr>
            <a:r>
              <a:rPr lang="fr-FR" sz="16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Prix d’achat du véhicule connue d’avance. </a:t>
            </a:r>
          </a:p>
          <a:p>
            <a:pPr marL="216000" indent="-215640">
              <a:lnSpc>
                <a:spcPct val="100000"/>
              </a:lnSpc>
              <a:spcBef>
                <a:spcPts val="451"/>
              </a:spcBef>
            </a:pPr>
            <a:r>
              <a:rPr lang="fr-FR" sz="16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Entretien : Pièces et mains d’œuvre à prix coutante.</a:t>
            </a:r>
          </a:p>
        </p:txBody>
      </p:sp>
      <p:sp>
        <p:nvSpPr>
          <p:cNvPr id="559" name="CustomShape 4"/>
          <p:cNvSpPr/>
          <p:nvPr/>
        </p:nvSpPr>
        <p:spPr>
          <a:xfrm>
            <a:off x="3830760" y="9372600"/>
            <a:ext cx="2918520" cy="48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149A979-ABE9-4E48-9D82-E60ADC3D1DA5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11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84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body"/>
          </p:nvPr>
        </p:nvSpPr>
        <p:spPr>
          <a:xfrm>
            <a:off x="901800" y="4687920"/>
            <a:ext cx="4944240" cy="44283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r>
              <a:rPr lang="fr-FR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</a:t>
            </a:r>
            <a:r>
              <a:rPr lang="fr-FR" sz="12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CEMI s’occupe uniquement de l’orientation, la gestion administrative et la mise en place du plan de financement est réalisé par le Club mobilité.</a:t>
            </a:r>
          </a:p>
          <a:p>
            <a:r>
              <a:rPr lang="fr-FR" sz="12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Adresse de livraison : Renault Illkirch.</a:t>
            </a:r>
          </a:p>
          <a:p>
            <a:r>
              <a:rPr lang="fr-FR" sz="12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Délais moyens 3 mois. </a:t>
            </a:r>
          </a:p>
          <a:p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3830760" y="9372600"/>
            <a:ext cx="2917080" cy="48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E9E014F-109B-4309-BD48-5C94B29D54AE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12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53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3830760" y="9372600"/>
            <a:ext cx="2917080" cy="48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14D1BA2-CF5D-40AA-89C9-79491ACAB6CC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14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2"/>
          <p:cNvSpPr/>
          <p:nvPr/>
        </p:nvSpPr>
        <p:spPr>
          <a:xfrm>
            <a:off x="914400" y="739800"/>
            <a:ext cx="4920480" cy="3690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901800" y="4687920"/>
            <a:ext cx="4946040" cy="443016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6000" indent="-215640">
              <a:lnSpc>
                <a:spcPct val="100000"/>
              </a:lnSpc>
              <a:spcBef>
                <a:spcPts val="451"/>
              </a:spcBef>
            </a:pPr>
            <a:r>
              <a:rPr lang="fr-FR" sz="16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Certains garages toutes marques, autres juste Renault. Critères : moins de 200 000 kms ou moins de 15 ans. Etre en capacité paiement ou plan de financement pour la facture.</a:t>
            </a:r>
          </a:p>
        </p:txBody>
      </p:sp>
      <p:sp>
        <p:nvSpPr>
          <p:cNvPr id="559" name="CustomShape 4"/>
          <p:cNvSpPr/>
          <p:nvPr/>
        </p:nvSpPr>
        <p:spPr>
          <a:xfrm>
            <a:off x="3830760" y="9372600"/>
            <a:ext cx="2918520" cy="48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149A979-ABE9-4E48-9D82-E60ADC3D1DA5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14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61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41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63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0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53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8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8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81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02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87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5411-84DB-4998-A974-8D89D9D5C20C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CE24-EC1C-4353-A9B8-ACF870D95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31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imealaconversion.gouv.fr/dboneco/accueil/accueilVehiculesParticulier.htm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1_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EF6B21C-5D51-4AC3-B284-042B5383D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27" y="2576645"/>
            <a:ext cx="6027786" cy="17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10_FOCUS.jpg">
            <a:extLst>
              <a:ext uri="{FF2B5EF4-FFF2-40B4-BE49-F238E27FC236}">
                <a16:creationId xmlns:a16="http://schemas.microsoft.com/office/drawing/2014/main" xmlns="" id="{E5C80C79-8519-1FC5-B26F-CF3D76CFA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8825" cy="68562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4" y="1059409"/>
            <a:ext cx="8028791" cy="50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30" y="239110"/>
            <a:ext cx="2141648" cy="4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hlinkClick r:id="rId6"/>
          </p:cNvPr>
          <p:cNvSpPr txBox="1"/>
          <p:nvPr/>
        </p:nvSpPr>
        <p:spPr>
          <a:xfrm>
            <a:off x="966725" y="6342927"/>
            <a:ext cx="241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1"/>
                </a:solidFill>
              </a:rPr>
              <a:t>Prime à la conversion </a:t>
            </a:r>
            <a:endParaRPr lang="fr-FR" u="sng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92992" y="275114"/>
            <a:ext cx="432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véhicules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1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11_FOCUS.jpg">
            <a:extLst>
              <a:ext uri="{FF2B5EF4-FFF2-40B4-BE49-F238E27FC236}">
                <a16:creationId xmlns:a16="http://schemas.microsoft.com/office/drawing/2014/main" xmlns="" id="{5381D1F7-AE32-355C-A023-72B20EC4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3"/>
            <a:ext cx="12192000" cy="685621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25" y="1535605"/>
            <a:ext cx="6583733" cy="379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30" y="239110"/>
            <a:ext cx="2141648" cy="4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5" y="5555127"/>
            <a:ext cx="795079" cy="79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72763" y="5833641"/>
            <a:ext cx="868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Voiture </a:t>
            </a:r>
            <a:r>
              <a:rPr lang="fr-FR" sz="1400" dirty="0" err="1" smtClean="0"/>
              <a:t>crit’air</a:t>
            </a:r>
            <a:r>
              <a:rPr lang="fr-FR" sz="1400" dirty="0" smtClean="0"/>
              <a:t>                 qui  pourra circuler dans la ZFE de L’</a:t>
            </a:r>
            <a:r>
              <a:rPr lang="fr-FR" sz="1400" dirty="0" err="1"/>
              <a:t>E</a:t>
            </a:r>
            <a:r>
              <a:rPr lang="fr-FR" sz="1400" dirty="0" err="1" smtClean="0"/>
              <a:t>urométropole</a:t>
            </a:r>
            <a:r>
              <a:rPr lang="fr-FR" sz="1400" dirty="0" smtClean="0"/>
              <a:t> de Strasbourg. </a:t>
            </a:r>
            <a:endParaRPr lang="fr-FR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61" y="5650992"/>
            <a:ext cx="593518" cy="5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10_FOCUS.jpg">
            <a:extLst>
              <a:ext uri="{FF2B5EF4-FFF2-40B4-BE49-F238E27FC236}">
                <a16:creationId xmlns:a16="http://schemas.microsoft.com/office/drawing/2014/main" xmlns="" id="{495555C7-23A1-D693-6F8B-04FE96ABE5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8825" cy="6856214"/>
          </a:xfrm>
          <a:prstGeom prst="rect">
            <a:avLst/>
          </a:prstGeom>
        </p:spPr>
      </p:pic>
      <p:sp>
        <p:nvSpPr>
          <p:cNvPr id="517" name="CustomShape 2"/>
          <p:cNvSpPr/>
          <p:nvPr/>
        </p:nvSpPr>
        <p:spPr>
          <a:xfrm>
            <a:off x="2209800" y="463680"/>
            <a:ext cx="7760520" cy="1432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Image 6" descr="10_FOCUS.jpg">
            <a:extLst>
              <a:ext uri="{FF2B5EF4-FFF2-40B4-BE49-F238E27FC236}">
                <a16:creationId xmlns:a16="http://schemas.microsoft.com/office/drawing/2014/main" xmlns="" id="{495555C7-23A1-D693-6F8B-04FE96ABE5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8825" cy="685621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77" y="463680"/>
            <a:ext cx="3077000" cy="296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00_LOGO.jpg">
            <a:extLst>
              <a:ext uri="{FF2B5EF4-FFF2-40B4-BE49-F238E27FC236}">
                <a16:creationId xmlns:a16="http://schemas.microsoft.com/office/drawing/2014/main" xmlns="" id="{BD74FF4C-DA55-145E-4761-83DC3E4AE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977" y="845315"/>
            <a:ext cx="2048341" cy="48336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64" y="3342290"/>
            <a:ext cx="4941820" cy="292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01_INTRO.jpg">
            <a:extLst>
              <a:ext uri="{FF2B5EF4-FFF2-40B4-BE49-F238E27FC236}">
                <a16:creationId xmlns:a16="http://schemas.microsoft.com/office/drawing/2014/main" xmlns="" id="{A2123F54-2DB8-17E0-DEE1-20BC6539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-16941"/>
            <a:ext cx="12188825" cy="6856214"/>
          </a:xfrm>
          <a:prstGeom prst="rect">
            <a:avLst/>
          </a:prstGeom>
        </p:spPr>
      </p:pic>
      <p:sp>
        <p:nvSpPr>
          <p:cNvPr id="457" name="CustomShape 1"/>
          <p:cNvSpPr/>
          <p:nvPr/>
        </p:nvSpPr>
        <p:spPr>
          <a:xfrm>
            <a:off x="317029" y="3541101"/>
            <a:ext cx="6714464" cy="122779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4400" spc="-1" dirty="0" smtClean="0">
                <a:solidFill>
                  <a:srgbClr val="A2C617"/>
                </a:solidFill>
                <a:uFill>
                  <a:solidFill>
                    <a:srgbClr val="FFFFFF"/>
                  </a:solidFill>
                </a:uFill>
                <a:latin typeface="Gotham Black" panose="02000603040000020004" pitchFamily="2" charset="0"/>
              </a:rPr>
              <a:t>L’offre de réparation</a:t>
            </a:r>
            <a:endParaRPr lang="fr-FR" sz="4400" spc="-1" dirty="0">
              <a:solidFill>
                <a:srgbClr val="A2C617"/>
              </a:solidFill>
              <a:uFill>
                <a:solidFill>
                  <a:srgbClr val="FFFFFF"/>
                </a:solidFill>
              </a:uFill>
              <a:latin typeface="Gotham Black" panose="02000603040000020004" pitchFamily="2" charset="0"/>
            </a:endParaRPr>
          </a:p>
        </p:txBody>
      </p:sp>
      <p:pic>
        <p:nvPicPr>
          <p:cNvPr id="8" name="Image 7" descr="00_LOGO.jpg">
            <a:extLst>
              <a:ext uri="{FF2B5EF4-FFF2-40B4-BE49-F238E27FC236}">
                <a16:creationId xmlns:a16="http://schemas.microsoft.com/office/drawing/2014/main" xmlns="" id="{BD74FF4C-DA55-145E-4761-83DC3E4AE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1295400"/>
            <a:ext cx="6364426" cy="150186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9" y="5658178"/>
            <a:ext cx="1762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81" y="5914696"/>
            <a:ext cx="2141648" cy="4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11_FOCUS.jpg">
            <a:extLst>
              <a:ext uri="{FF2B5EF4-FFF2-40B4-BE49-F238E27FC236}">
                <a16:creationId xmlns:a16="http://schemas.microsoft.com/office/drawing/2014/main" xmlns="" id="{5381D1F7-AE32-355C-A023-72B20EC4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6"/>
            <a:ext cx="12192000" cy="685621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30" y="239110"/>
            <a:ext cx="2141648" cy="4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80160" y="1536192"/>
            <a:ext cx="804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Main d’œuvre à prix coûtant : 45€ TTC</a:t>
            </a:r>
            <a:endParaRPr lang="fr-FR" dirty="0"/>
          </a:p>
          <a:p>
            <a:r>
              <a:rPr lang="fr-FR" dirty="0" smtClean="0"/>
              <a:t>Pièces et huile à prix coûtant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38528" y="256032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Orientation vers </a:t>
            </a:r>
            <a:r>
              <a:rPr lang="fr-FR" dirty="0" err="1" smtClean="0"/>
              <a:t>Mobilex</a:t>
            </a:r>
            <a:r>
              <a:rPr lang="fr-FR" dirty="0" smtClean="0"/>
              <a:t> par un prescripteur avec 1</a:t>
            </a:r>
            <a:r>
              <a:rPr lang="fr-FR" baseline="30000" dirty="0" smtClean="0"/>
              <a:t>er</a:t>
            </a:r>
            <a:r>
              <a:rPr lang="fr-FR" dirty="0" smtClean="0"/>
              <a:t> diagnostic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Prise de contact par MOBILEX avec la personne orientée + diagnostic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Orientation vers le GRS de secteur (NA : </a:t>
            </a:r>
            <a:r>
              <a:rPr lang="fr-FR" dirty="0" err="1" smtClean="0"/>
              <a:t>Grasser</a:t>
            </a:r>
            <a:r>
              <a:rPr lang="fr-FR" dirty="0" smtClean="0"/>
              <a:t> </a:t>
            </a:r>
            <a:r>
              <a:rPr lang="fr-FR" dirty="0" err="1" smtClean="0"/>
              <a:t>Schweighouse</a:t>
            </a:r>
            <a:r>
              <a:rPr lang="fr-FR" dirty="0" smtClean="0"/>
              <a:t>/Moder)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Prise de contact </a:t>
            </a:r>
            <a:r>
              <a:rPr lang="fr-FR" dirty="0"/>
              <a:t>avec la personne orientée par </a:t>
            </a:r>
            <a:r>
              <a:rPr lang="fr-FR" dirty="0" smtClean="0"/>
              <a:t>le GRS (sous 72h00)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Devis gratuit, hors diagnostic circuit électrique (valise)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1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08_FO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"/>
            <a:ext cx="12188825" cy="68562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132D216-DB61-42DE-814B-5FA77CA59CED}"/>
              </a:ext>
            </a:extLst>
          </p:cNvPr>
          <p:cNvSpPr txBox="1"/>
          <p:nvPr/>
        </p:nvSpPr>
        <p:spPr>
          <a:xfrm>
            <a:off x="1296043" y="533787"/>
            <a:ext cx="10008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 dispositifs d’accompagnement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Atelier Chantier Inser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81" y="3428566"/>
            <a:ext cx="1714342" cy="9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3920914" y="2788042"/>
            <a:ext cx="2280335" cy="2276475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8819BCC5-8027-4F6C-AF5F-3C78343AAC9D}"/>
              </a:ext>
            </a:extLst>
          </p:cNvPr>
          <p:cNvSpPr/>
          <p:nvPr/>
        </p:nvSpPr>
        <p:spPr>
          <a:xfrm rot="6597750">
            <a:off x="2960049" y="2223105"/>
            <a:ext cx="6887319" cy="1601132"/>
          </a:xfrm>
          <a:prstGeom prst="arc">
            <a:avLst>
              <a:gd name="adj1" fmla="val 14615508"/>
              <a:gd name="adj2" fmla="val 668023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EA1A5A"/>
                </a:solidFill>
              </a:ln>
              <a:solidFill>
                <a:srgbClr val="D65B2A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178042B-6496-4CD7-AD74-A21D441EC377}"/>
              </a:ext>
            </a:extLst>
          </p:cNvPr>
          <p:cNvSpPr txBox="1"/>
          <p:nvPr/>
        </p:nvSpPr>
        <p:spPr>
          <a:xfrm>
            <a:off x="5651840" y="1680044"/>
            <a:ext cx="52478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GARAGE</a:t>
            </a:r>
            <a:endParaRPr lang="fr-FR" sz="24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Tx/>
              <a:buChar char="-"/>
            </a:pPr>
            <a:r>
              <a:rPr lang="fr-FR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Entretien et réparation de notre flotte de véhicules 2 et 4 roues</a:t>
            </a:r>
          </a:p>
          <a:p>
            <a:pPr marL="342900" indent="-342900" algn="ctr">
              <a:buFontTx/>
              <a:buChar char="-"/>
            </a:pPr>
            <a:r>
              <a:rPr lang="fr-FR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Entretien et réparation des 2 roues </a:t>
            </a:r>
            <a:r>
              <a:rPr lang="fr-FR" sz="1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Ritmo</a:t>
            </a:r>
            <a:r>
              <a:rPr lang="fr-FR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La Poste</a:t>
            </a:r>
          </a:p>
          <a:p>
            <a:pPr marL="342900" indent="-342900" algn="ctr">
              <a:buFontTx/>
              <a:buChar char="-"/>
            </a:pPr>
            <a:r>
              <a:rPr lang="fr-FR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Chauffeur TUS</a:t>
            </a:r>
          </a:p>
          <a:p>
            <a:pPr marL="342900" indent="-342900" algn="ctr">
              <a:buFontTx/>
              <a:buChar char="-"/>
            </a:pPr>
            <a:r>
              <a:rPr lang="fr-FR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Collecte et redistributions d’invendus alimentaires</a:t>
            </a:r>
          </a:p>
          <a:p>
            <a:pPr marL="342900" indent="-342900" algn="ctr">
              <a:buFontTx/>
              <a:buChar char="-"/>
            </a:pPr>
            <a:endParaRPr lang="fr-FR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8819BCC5-8027-4F6C-AF5F-3C78343AAC9D}"/>
              </a:ext>
            </a:extLst>
          </p:cNvPr>
          <p:cNvSpPr/>
          <p:nvPr/>
        </p:nvSpPr>
        <p:spPr>
          <a:xfrm rot="17419982">
            <a:off x="151395" y="4044538"/>
            <a:ext cx="6887319" cy="1601132"/>
          </a:xfrm>
          <a:prstGeom prst="arc">
            <a:avLst>
              <a:gd name="adj1" fmla="val 14615508"/>
              <a:gd name="adj2" fmla="val 668023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EA1A5A"/>
                </a:solidFill>
              </a:ln>
              <a:solidFill>
                <a:srgbClr val="D65B2A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178042B-6496-4CD7-AD74-A21D441EC377}"/>
              </a:ext>
            </a:extLst>
          </p:cNvPr>
          <p:cNvSpPr txBox="1"/>
          <p:nvPr/>
        </p:nvSpPr>
        <p:spPr>
          <a:xfrm>
            <a:off x="-119825" y="5030837"/>
            <a:ext cx="5007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MÉTALLERIE/SERRURERIE</a:t>
            </a:r>
            <a:endParaRPr lang="fr-FR" sz="24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Tx/>
              <a:buChar char="-"/>
            </a:pPr>
            <a:r>
              <a:rPr lang="fr-FR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de portails, escaliers, garde-corps, …</a:t>
            </a:r>
          </a:p>
          <a:p>
            <a:pPr marL="342900" indent="-342900" algn="ctr">
              <a:buFontTx/>
              <a:buChar char="-"/>
            </a:pPr>
            <a:r>
              <a:rPr lang="fr-FR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Rénovation containers</a:t>
            </a:r>
            <a:endParaRPr lang="fr-FR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0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08_FO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"/>
            <a:ext cx="12188825" cy="6856214"/>
          </a:xfrm>
          <a:prstGeom prst="rect">
            <a:avLst/>
          </a:prstGeom>
        </p:spPr>
      </p:pic>
      <p:pic>
        <p:nvPicPr>
          <p:cNvPr id="7" name="Picture 2" descr="Atelier Chantier Inser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07" y="171440"/>
            <a:ext cx="1714342" cy="9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" y="2309975"/>
            <a:ext cx="3732099" cy="27990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61" y="3428566"/>
            <a:ext cx="4134809" cy="31011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92" y="186322"/>
            <a:ext cx="4075176" cy="30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08_FO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"/>
            <a:ext cx="12188825" cy="6856214"/>
          </a:xfrm>
          <a:prstGeom prst="rect">
            <a:avLst/>
          </a:prstGeom>
        </p:spPr>
      </p:pic>
      <p:pic>
        <p:nvPicPr>
          <p:cNvPr id="7" name="Picture 2" descr="Atelier Chantier Inser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07" y="171440"/>
            <a:ext cx="1714342" cy="9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31" y="1463866"/>
            <a:ext cx="27908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6" y="1455928"/>
            <a:ext cx="279082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81" y="1455928"/>
            <a:ext cx="29146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3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8_FO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5710F5F-92B9-493D-8C2F-A7D5C8A27B37}"/>
              </a:ext>
            </a:extLst>
          </p:cNvPr>
          <p:cNvSpPr txBox="1"/>
          <p:nvPr/>
        </p:nvSpPr>
        <p:spPr>
          <a:xfrm>
            <a:off x="3564255" y="2719291"/>
            <a:ext cx="4895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2, Route de Soufflenheim</a:t>
            </a:r>
          </a:p>
          <a:p>
            <a:pPr algn="ctr"/>
            <a:r>
              <a:rPr lang="fr-FR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67660 BETSCHDORF</a:t>
            </a:r>
          </a:p>
          <a:p>
            <a:pPr algn="ctr"/>
            <a:r>
              <a:rPr lang="fr-FR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Tel. : 03 88 53 98 18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EF6B21C-5D51-4AC3-B284-042B5383D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737" y="748185"/>
            <a:ext cx="6027786" cy="170649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06640" y="5471218"/>
            <a:ext cx="248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200" b="1" dirty="0">
              <a:solidFill>
                <a:srgbClr val="00B0F0"/>
              </a:solidFill>
            </a:endParaRPr>
          </a:p>
          <a:p>
            <a:pPr algn="just"/>
            <a:endParaRPr lang="fr-FR" sz="1200" b="1" dirty="0">
              <a:solidFill>
                <a:srgbClr val="00B0F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2" y="4283278"/>
            <a:ext cx="5648706" cy="1873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7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08_FO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EF6B21C-5D51-4AC3-B284-042B5383D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78" y="4512852"/>
            <a:ext cx="3319967" cy="93989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9157B4F-C17E-4737-83B1-29A9C6B3B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78" y="4809746"/>
            <a:ext cx="3703151" cy="5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D2E941B-BF7A-4140-BF16-31BD0F7F406C}"/>
              </a:ext>
            </a:extLst>
          </p:cNvPr>
          <p:cNvSpPr txBox="1"/>
          <p:nvPr/>
        </p:nvSpPr>
        <p:spPr>
          <a:xfrm>
            <a:off x="2398319" y="4084370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8B69F03-BA47-420D-B269-6D7D015C5A0B}"/>
              </a:ext>
            </a:extLst>
          </p:cNvPr>
          <p:cNvSpPr txBox="1"/>
          <p:nvPr/>
        </p:nvSpPr>
        <p:spPr>
          <a:xfrm>
            <a:off x="7106627" y="4051187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6A5CAD3-D0ED-4784-AD02-DEBB99C32BAC}"/>
              </a:ext>
            </a:extLst>
          </p:cNvPr>
          <p:cNvSpPr txBox="1"/>
          <p:nvPr/>
        </p:nvSpPr>
        <p:spPr>
          <a:xfrm>
            <a:off x="1063578" y="1734896"/>
            <a:ext cx="82198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MOBILEX</a:t>
            </a:r>
            <a:r>
              <a:rPr lang="fr-FR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 la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</a:t>
            </a:r>
            <a:r>
              <a:rPr lang="fr-F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ité</a:t>
            </a:r>
            <a:r>
              <a:rPr lang="fr-FR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contre </a:t>
            </a:r>
            <a:r>
              <a:rPr lang="fr-FR" sz="24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fr-FR" sz="24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clusion</a:t>
            </a:r>
            <a:r>
              <a:rPr lang="fr-FR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», accompagne à la mobilité vers l'emploi depuis sa création, en 1997. 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16324" y="2639125"/>
            <a:ext cx="736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Notre engagement : Favoriser </a:t>
            </a:r>
            <a:r>
              <a:rPr lang="fr-FR" b="1" dirty="0"/>
              <a:t>l’insertion professionnelle par la mise en œuvre d’outils et de services de mobilité solidaire en lien avec les acteurs de l’accompagnement vers </a:t>
            </a:r>
            <a:r>
              <a:rPr lang="fr-FR" b="1" dirty="0" smtClean="0"/>
              <a:t>l’emploi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599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8_FO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9361"/>
            <a:ext cx="12188825" cy="6856214"/>
          </a:xfrm>
          <a:prstGeom prst="rect">
            <a:avLst/>
          </a:prstGeom>
        </p:spPr>
      </p:pic>
      <p:sp>
        <p:nvSpPr>
          <p:cNvPr id="4" name="Forme 3">
            <a:extLst>
              <a:ext uri="{FF2B5EF4-FFF2-40B4-BE49-F238E27FC236}">
                <a16:creationId xmlns:a16="http://schemas.microsoft.com/office/drawing/2014/main" xmlns="" id="{BBEE463C-8EAA-46AA-B2DF-F3991A169A24}"/>
              </a:ext>
            </a:extLst>
          </p:cNvPr>
          <p:cNvSpPr/>
          <p:nvPr/>
        </p:nvSpPr>
        <p:spPr>
          <a:xfrm>
            <a:off x="964189" y="2114784"/>
            <a:ext cx="8882175" cy="304137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lumMod val="50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89D24AD-75EF-4689-BC45-3DB64F2721E7}"/>
              </a:ext>
            </a:extLst>
          </p:cNvPr>
          <p:cNvSpPr txBox="1"/>
          <p:nvPr/>
        </p:nvSpPr>
        <p:spPr>
          <a:xfrm>
            <a:off x="672642" y="5143970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7CF17A0-6EA3-4686-B8D4-827A6BD32636}"/>
              </a:ext>
            </a:extLst>
          </p:cNvPr>
          <p:cNvSpPr txBox="1"/>
          <p:nvPr/>
        </p:nvSpPr>
        <p:spPr>
          <a:xfrm>
            <a:off x="-137351" y="5605635"/>
            <a:ext cx="265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de véhicules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29B4F4A-6F77-4786-BFF2-CC44907A4747}"/>
              </a:ext>
            </a:extLst>
          </p:cNvPr>
          <p:cNvSpPr txBox="1"/>
          <p:nvPr/>
        </p:nvSpPr>
        <p:spPr>
          <a:xfrm>
            <a:off x="1010379" y="3025803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368E2AE-AB2C-4DF6-8180-D38AB487D72E}"/>
              </a:ext>
            </a:extLst>
          </p:cNvPr>
          <p:cNvSpPr txBox="1"/>
          <p:nvPr/>
        </p:nvSpPr>
        <p:spPr>
          <a:xfrm>
            <a:off x="200386" y="3487468"/>
            <a:ext cx="265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9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organisé </a:t>
            </a:r>
          </a:p>
          <a:p>
            <a:pPr algn="ctr"/>
            <a:r>
              <a:rPr lang="fr-FR" b="1" dirty="0">
                <a:solidFill>
                  <a:srgbClr val="99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demande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114C1EA-CB66-4354-B558-1F356AE48318}"/>
              </a:ext>
            </a:extLst>
          </p:cNvPr>
          <p:cNvSpPr txBox="1"/>
          <p:nvPr/>
        </p:nvSpPr>
        <p:spPr>
          <a:xfrm>
            <a:off x="3033132" y="4059461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9C8DD2E-0F6D-4982-8541-36B164522FB4}"/>
              </a:ext>
            </a:extLst>
          </p:cNvPr>
          <p:cNvSpPr txBox="1"/>
          <p:nvPr/>
        </p:nvSpPr>
        <p:spPr>
          <a:xfrm>
            <a:off x="2291015" y="4505468"/>
            <a:ext cx="265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d’aides </a:t>
            </a: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</a:p>
          <a:p>
            <a:pPr algn="ctr"/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permis de conduire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57A52BE-9372-4948-8954-8A589E762420}"/>
              </a:ext>
            </a:extLst>
          </p:cNvPr>
          <p:cNvSpPr txBox="1"/>
          <p:nvPr/>
        </p:nvSpPr>
        <p:spPr>
          <a:xfrm>
            <a:off x="3549966" y="2007803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AB348F7B-D884-48C1-A498-8EB8483F15AB}"/>
              </a:ext>
            </a:extLst>
          </p:cNvPr>
          <p:cNvSpPr txBox="1"/>
          <p:nvPr/>
        </p:nvSpPr>
        <p:spPr>
          <a:xfrm>
            <a:off x="2739973" y="2469468"/>
            <a:ext cx="265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9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Accompagnement au projet de mobilité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2EE26BF-8193-43AE-BDFB-9316B1494423}"/>
              </a:ext>
            </a:extLst>
          </p:cNvPr>
          <p:cNvSpPr txBox="1"/>
          <p:nvPr/>
        </p:nvSpPr>
        <p:spPr>
          <a:xfrm>
            <a:off x="5266681" y="3575349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92594EB1-4C59-4ED2-9946-BC2D095FD08B}"/>
              </a:ext>
            </a:extLst>
          </p:cNvPr>
          <p:cNvSpPr txBox="1"/>
          <p:nvPr/>
        </p:nvSpPr>
        <p:spPr>
          <a:xfrm>
            <a:off x="4524564" y="4021356"/>
            <a:ext cx="265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Offre de formation mobilité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E132B8A-9DCF-4503-A6F9-7C678FE4B560}"/>
              </a:ext>
            </a:extLst>
          </p:cNvPr>
          <p:cNvSpPr txBox="1"/>
          <p:nvPr/>
        </p:nvSpPr>
        <p:spPr>
          <a:xfrm>
            <a:off x="6203619" y="1549450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D660908-7648-4046-9D47-255F6FC15A94}"/>
              </a:ext>
            </a:extLst>
          </p:cNvPr>
          <p:cNvSpPr txBox="1"/>
          <p:nvPr/>
        </p:nvSpPr>
        <p:spPr>
          <a:xfrm>
            <a:off x="5393626" y="2011115"/>
            <a:ext cx="265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9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Offre d’accompagnement au permis de conduire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6D36C838-8346-4C6C-9DD8-A5BF0489E618}"/>
              </a:ext>
            </a:extLst>
          </p:cNvPr>
          <p:cNvSpPr txBox="1"/>
          <p:nvPr/>
        </p:nvSpPr>
        <p:spPr>
          <a:xfrm>
            <a:off x="7806269" y="3269639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8E12D6A-7D66-46C0-AD18-43990C79F09A}"/>
              </a:ext>
            </a:extLst>
          </p:cNvPr>
          <p:cNvSpPr txBox="1"/>
          <p:nvPr/>
        </p:nvSpPr>
        <p:spPr>
          <a:xfrm>
            <a:off x="7064152" y="3715646"/>
            <a:ext cx="2653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Coordinateur national du dispositif Atout Permis du FASTT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132D216-DB61-42DE-814B-5FA77CA59CED}"/>
              </a:ext>
            </a:extLst>
          </p:cNvPr>
          <p:cNvSpPr txBox="1"/>
          <p:nvPr/>
        </p:nvSpPr>
        <p:spPr>
          <a:xfrm>
            <a:off x="1296043" y="533787"/>
            <a:ext cx="10008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L’évolution de nos accompagnements vers l’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écomobilité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solidaire depuis 1997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6333F1D7-E175-4426-9083-0770C66705E9}"/>
              </a:ext>
            </a:extLst>
          </p:cNvPr>
          <p:cNvSpPr txBox="1"/>
          <p:nvPr/>
        </p:nvSpPr>
        <p:spPr>
          <a:xfrm>
            <a:off x="5962609" y="2913360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2009*</a:t>
            </a:r>
            <a:endParaRPr lang="fr-F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4132D216-DB61-42DE-814B-5FA77CA59CED}"/>
              </a:ext>
            </a:extLst>
          </p:cNvPr>
          <p:cNvSpPr txBox="1"/>
          <p:nvPr/>
        </p:nvSpPr>
        <p:spPr>
          <a:xfrm>
            <a:off x="2854039" y="6086655"/>
            <a:ext cx="6863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Reconnue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</a:rPr>
              <a:t>en tant que plateforme de mobilité à l’échelon du département du </a:t>
            </a:r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Bas-Rhin</a:t>
            </a:r>
            <a:endParaRPr lang="fr-FR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E132B8A-9DCF-4503-A6F9-7C678FE4B560}"/>
              </a:ext>
            </a:extLst>
          </p:cNvPr>
          <p:cNvSpPr txBox="1"/>
          <p:nvPr/>
        </p:nvSpPr>
        <p:spPr>
          <a:xfrm>
            <a:off x="8857272" y="1276597"/>
            <a:ext cx="10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6D660908-7648-4046-9D47-255F6FC15A94}"/>
              </a:ext>
            </a:extLst>
          </p:cNvPr>
          <p:cNvSpPr txBox="1"/>
          <p:nvPr/>
        </p:nvSpPr>
        <p:spPr>
          <a:xfrm>
            <a:off x="8047279" y="1644273"/>
            <a:ext cx="265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99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Certification </a:t>
            </a:r>
            <a:r>
              <a:rPr lang="fr-FR" b="1" dirty="0" err="1" smtClean="0">
                <a:solidFill>
                  <a:srgbClr val="99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Qualiopi</a:t>
            </a:r>
            <a:endParaRPr lang="fr-FR" b="1" dirty="0">
              <a:solidFill>
                <a:srgbClr val="99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84621" y="4725882"/>
            <a:ext cx="2555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Agréé Organisme de formation professionnelle continue depuis le 8 </a:t>
            </a:r>
            <a:r>
              <a:rPr lang="fr-FR" sz="1400" b="1" dirty="0" smtClean="0"/>
              <a:t>janvier 2008</a:t>
            </a:r>
            <a:endParaRPr lang="fr-FR" b="1" dirty="0"/>
          </a:p>
        </p:txBody>
      </p:sp>
      <p:pic>
        <p:nvPicPr>
          <p:cNvPr id="26" name="Image 25" descr="C:\Users\melanie\Documents\sessions code\2022-06-14 13.36.40 QUALIOPI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34" y="1975149"/>
            <a:ext cx="19050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465922" y="1054942"/>
            <a:ext cx="250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Agréé Ecole de Conduite à Statut Associatif depuis </a:t>
            </a:r>
            <a:r>
              <a:rPr lang="fr-FR" sz="1400" b="1" dirty="0" smtClean="0"/>
              <a:t>juillet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4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8_FO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8825" cy="6856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6050" y="2596455"/>
            <a:ext cx="5334000" cy="1666875"/>
          </a:xfrm>
          <a:prstGeom prst="rect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NOTRE ENGAGEMENT</a:t>
            </a:r>
          </a:p>
          <a:p>
            <a:pPr algn="ctr"/>
            <a:endParaRPr lang="fr-FR" sz="12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400" b="1" dirty="0" smtClean="0">
                <a:solidFill>
                  <a:schemeClr val="bg1"/>
                </a:solidFill>
              </a:rPr>
              <a:t>Favoriser l’insertion professionnelle par la mise en œuvre d’outils et de services de mobilité solidaire en lien avec les acteurs de l’accompagnement vers l’emploi.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7205" y="465681"/>
            <a:ext cx="2560638" cy="166687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LOCATION</a:t>
            </a:r>
          </a:p>
          <a:p>
            <a:pPr algn="just"/>
            <a:r>
              <a:rPr lang="fr-FR" sz="1200" dirty="0" smtClean="0">
                <a:solidFill>
                  <a:srgbClr val="00B0F0"/>
                </a:solidFill>
              </a:rPr>
              <a:t>Mise à disposition d’un parc de véhicules (voitures, scooters, scooters électriques, vélos, vélos à assistance électrique) à des bénéficiaires adressés par des professionnels de l’accompagnement social et professionnel. 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4443" y="465680"/>
            <a:ext cx="2560638" cy="166687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ORGANISATION</a:t>
            </a:r>
          </a:p>
          <a:p>
            <a:pPr algn="just"/>
            <a:r>
              <a:rPr lang="fr-FR" sz="1200" dirty="0" smtClean="0">
                <a:solidFill>
                  <a:srgbClr val="00B0F0"/>
                </a:solidFill>
              </a:rPr>
              <a:t>Mise en œuvre de solutions de transports pour le compte de collectivités locales et territoriales dans le cadre de leurs compétences emploi/formation.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7205" y="4727226"/>
            <a:ext cx="2560638" cy="166687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INGÉNIERIE FINANCIÈRE</a:t>
            </a:r>
          </a:p>
          <a:p>
            <a:pPr algn="just"/>
            <a:r>
              <a:rPr lang="fr-FR" sz="1200" dirty="0" smtClean="0">
                <a:solidFill>
                  <a:srgbClr val="00B0F0"/>
                </a:solidFill>
              </a:rPr>
              <a:t>Recherche de fonds en réponse aux besoins de formations de sécurité routière et d’acquisition de moyens de locomotion individuel.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4443" y="4727227"/>
            <a:ext cx="2560638" cy="166687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INGÉNIERIE D’ÉTUDE </a:t>
            </a:r>
          </a:p>
          <a:p>
            <a:pPr algn="just"/>
            <a:r>
              <a:rPr lang="fr-FR" sz="1200" dirty="0" smtClean="0">
                <a:solidFill>
                  <a:srgbClr val="00B0F0"/>
                </a:solidFill>
              </a:rPr>
              <a:t>Analyses des besoins, études de financement et mise en œuvre de solutions pour des projets intégrant la gestion de la mobilité. 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8" name="Flèche courbée vers la gauche 7"/>
          <p:cNvSpPr/>
          <p:nvPr/>
        </p:nvSpPr>
        <p:spPr>
          <a:xfrm rot="18182765">
            <a:off x="8477248" y="3671742"/>
            <a:ext cx="314325" cy="895350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 rot="7964163">
            <a:off x="1940020" y="2296038"/>
            <a:ext cx="314325" cy="895350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courbée vers la droite 15"/>
          <p:cNvSpPr/>
          <p:nvPr/>
        </p:nvSpPr>
        <p:spPr>
          <a:xfrm rot="14518080">
            <a:off x="8475596" y="2266797"/>
            <a:ext cx="313200" cy="872677"/>
          </a:xfrm>
          <a:prstGeom prst="curv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 rot="3831304">
            <a:off x="1915350" y="3726094"/>
            <a:ext cx="313200" cy="872677"/>
          </a:xfrm>
          <a:prstGeom prst="curv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08_FO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1311"/>
            <a:ext cx="12188825" cy="685621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240813A-2D88-472A-8F04-F0AA1C81E16A}"/>
              </a:ext>
            </a:extLst>
          </p:cNvPr>
          <p:cNvSpPr txBox="1"/>
          <p:nvPr/>
        </p:nvSpPr>
        <p:spPr>
          <a:xfrm>
            <a:off x="7261007" y="3519622"/>
            <a:ext cx="255480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POUVOIR</a:t>
            </a:r>
            <a:r>
              <a:rPr lang="fr-FR" sz="20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BOUGER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AA7626B-941C-40A9-A633-558F1143426B}"/>
              </a:ext>
            </a:extLst>
          </p:cNvPr>
          <p:cNvSpPr txBox="1"/>
          <p:nvPr/>
        </p:nvSpPr>
        <p:spPr>
          <a:xfrm>
            <a:off x="0" y="2547277"/>
            <a:ext cx="2410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 BOUGER</a:t>
            </a:r>
          </a:p>
        </p:txBody>
      </p:sp>
      <p:pic>
        <p:nvPicPr>
          <p:cNvPr id="1026" name="Picture 2" descr="Mobilité">
            <a:extLst>
              <a:ext uri="{FF2B5EF4-FFF2-40B4-BE49-F238E27FC236}">
                <a16:creationId xmlns:a16="http://schemas.microsoft.com/office/drawing/2014/main" xmlns="" id="{417BE015-5B25-9288-5AD0-FBCC58DD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27" y="1855301"/>
            <a:ext cx="4775192" cy="47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AA7626B-941C-40A9-A633-558F1143426B}"/>
              </a:ext>
            </a:extLst>
          </p:cNvPr>
          <p:cNvSpPr txBox="1"/>
          <p:nvPr/>
        </p:nvSpPr>
        <p:spPr>
          <a:xfrm>
            <a:off x="3519515" y="1221172"/>
            <a:ext cx="2410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Emploi</a:t>
            </a:r>
            <a:endParaRPr lang="fr-FR" sz="4400" b="1" dirty="0">
              <a:solidFill>
                <a:srgbClr val="8FD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132D216-DB61-42DE-814B-5FA77CA59CED}"/>
              </a:ext>
            </a:extLst>
          </p:cNvPr>
          <p:cNvSpPr txBox="1"/>
          <p:nvPr/>
        </p:nvSpPr>
        <p:spPr>
          <a:xfrm>
            <a:off x="1296043" y="533787"/>
            <a:ext cx="10008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 dispositifs d’accompagnement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12" name="Picture 2" descr="Atelier Chantier Inser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931" y="1527453"/>
            <a:ext cx="1714342" cy="9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/>
          <p:cNvSpPr/>
          <p:nvPr/>
        </p:nvSpPr>
        <p:spPr>
          <a:xfrm>
            <a:off x="8359564" y="886929"/>
            <a:ext cx="2280335" cy="2276475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Plus 2"/>
          <p:cNvSpPr/>
          <p:nvPr/>
        </p:nvSpPr>
        <p:spPr>
          <a:xfrm>
            <a:off x="6910981" y="1520340"/>
            <a:ext cx="1057275" cy="1009650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ertification Qualiopi - Réseau Mesure - Entamez vos démarch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7" y="5031064"/>
            <a:ext cx="1899928" cy="15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269224" y="740033"/>
            <a:ext cx="140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Agrément du 20/11/2008</a:t>
            </a:r>
            <a:endParaRPr lang="fr-F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08_FO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EB48DF60-F79D-4707-B665-ADC2D2599534}"/>
              </a:ext>
            </a:extLst>
          </p:cNvPr>
          <p:cNvSpPr txBox="1"/>
          <p:nvPr/>
        </p:nvSpPr>
        <p:spPr>
          <a:xfrm>
            <a:off x="284465" y="2144413"/>
            <a:ext cx="2554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</a:t>
            </a:r>
            <a:r>
              <a:rPr lang="fr-FR" sz="20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BOUGER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A178042B-6496-4CD7-AD74-A21D441EC377}"/>
              </a:ext>
            </a:extLst>
          </p:cNvPr>
          <p:cNvSpPr txBox="1"/>
          <p:nvPr/>
        </p:nvSpPr>
        <p:spPr>
          <a:xfrm>
            <a:off x="1724722" y="4280913"/>
            <a:ext cx="500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COLLECTIF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mobilité socle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mobilité pratique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au code de la route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91B887EF-D72E-4C8C-A434-59232186E008}"/>
              </a:ext>
            </a:extLst>
          </p:cNvPr>
          <p:cNvSpPr txBox="1"/>
          <p:nvPr/>
        </p:nvSpPr>
        <p:spPr>
          <a:xfrm>
            <a:off x="5854254" y="2460858"/>
            <a:ext cx="5138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INDIVIDUEL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de compétence mobilité</a:t>
            </a:r>
          </a:p>
          <a:p>
            <a:pPr algn="ctr"/>
            <a:r>
              <a:rPr lang="fr-FR" sz="16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d’action mobilité</a:t>
            </a:r>
          </a:p>
          <a:p>
            <a:pPr algn="ctr"/>
            <a:r>
              <a:rPr lang="fr-FR" sz="16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financement réalisation </a:t>
            </a:r>
            <a:r>
              <a:rPr lang="fr-FR" sz="1600" b="1" dirty="0" smtClean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 smtClean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Accompagnement à la réalisation du projet dont ingénierie financière (MCP, location-vente, …)</a:t>
            </a:r>
          </a:p>
          <a:p>
            <a:pPr algn="ctr"/>
            <a:endParaRPr lang="fr-FR" sz="1600" b="1" dirty="0">
              <a:solidFill>
                <a:srgbClr val="8FD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de compétence permis de conduire (Atout Permis)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Coaching permis de </a:t>
            </a:r>
            <a:r>
              <a:rPr lang="fr-FR" sz="1600" b="1" dirty="0" smtClean="0">
                <a:solidFill>
                  <a:srgbClr val="8FD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conduire</a:t>
            </a:r>
            <a:endParaRPr lang="fr-FR" sz="1600" b="1" dirty="0">
              <a:solidFill>
                <a:srgbClr val="8FD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xmlns="" id="{D4F1917B-682F-45F8-83C3-AC11FBF08B9D}"/>
              </a:ext>
            </a:extLst>
          </p:cNvPr>
          <p:cNvSpPr/>
          <p:nvPr/>
        </p:nvSpPr>
        <p:spPr>
          <a:xfrm rot="9892306">
            <a:off x="23040" y="2447670"/>
            <a:ext cx="5718397" cy="2248888"/>
          </a:xfrm>
          <a:prstGeom prst="arc">
            <a:avLst>
              <a:gd name="adj1" fmla="val 15984147"/>
              <a:gd name="adj2" fmla="val 722901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EA1A5A"/>
                </a:solidFill>
              </a:ln>
              <a:solidFill>
                <a:srgbClr val="EA1A5A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xmlns="" id="{8819BCC5-8027-4F6C-AF5F-3C78343AAC9D}"/>
              </a:ext>
            </a:extLst>
          </p:cNvPr>
          <p:cNvSpPr/>
          <p:nvPr/>
        </p:nvSpPr>
        <p:spPr>
          <a:xfrm rot="20562878">
            <a:off x="717959" y="1724377"/>
            <a:ext cx="9465024" cy="1550532"/>
          </a:xfrm>
          <a:prstGeom prst="arc">
            <a:avLst>
              <a:gd name="adj1" fmla="val 12504562"/>
              <a:gd name="adj2" fmla="val 668023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EA1A5A"/>
                </a:solidFill>
              </a:ln>
              <a:solidFill>
                <a:srgbClr val="D65B2A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132D216-DB61-42DE-814B-5FA77CA59CED}"/>
              </a:ext>
            </a:extLst>
          </p:cNvPr>
          <p:cNvSpPr txBox="1"/>
          <p:nvPr/>
        </p:nvSpPr>
        <p:spPr>
          <a:xfrm>
            <a:off x="1296043" y="533787"/>
            <a:ext cx="10008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 dispositifs d’accompagnement – sur prescription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08_FO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EB48DF60-F79D-4707-B665-ADC2D2599534}"/>
              </a:ext>
            </a:extLst>
          </p:cNvPr>
          <p:cNvSpPr txBox="1"/>
          <p:nvPr/>
        </p:nvSpPr>
        <p:spPr>
          <a:xfrm>
            <a:off x="341496" y="2314205"/>
            <a:ext cx="2554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POUVOIR</a:t>
            </a:r>
            <a:r>
              <a:rPr lang="fr-FR" sz="20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BOUGER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A178042B-6496-4CD7-AD74-A21D441EC377}"/>
              </a:ext>
            </a:extLst>
          </p:cNvPr>
          <p:cNvSpPr txBox="1"/>
          <p:nvPr/>
        </p:nvSpPr>
        <p:spPr>
          <a:xfrm>
            <a:off x="1785935" y="4490462"/>
            <a:ext cx="500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COLLECTIF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 transport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Covoiturage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mobilité pratique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91B887EF-D72E-4C8C-A434-59232186E008}"/>
              </a:ext>
            </a:extLst>
          </p:cNvPr>
          <p:cNvSpPr txBox="1"/>
          <p:nvPr/>
        </p:nvSpPr>
        <p:spPr>
          <a:xfrm>
            <a:off x="5334310" y="2120618"/>
            <a:ext cx="5007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INDIVIDUEL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solidaire 2 roues</a:t>
            </a:r>
          </a:p>
          <a:p>
            <a:pPr algn="ctr"/>
            <a:r>
              <a:rPr lang="fr-FR" sz="16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(vélo, vélo à assistance électrique, scooter, scooter </a:t>
            </a:r>
            <a:r>
              <a:rPr lang="fr-FR" sz="1600" b="1" dirty="0" smtClean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électrique)</a:t>
            </a:r>
            <a:endParaRPr lang="fr-FR" sz="1600" b="1" dirty="0">
              <a:solidFill>
                <a:srgbClr val="E79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solidaire 4 roues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 à l’acquisition d’un véhicule</a:t>
            </a:r>
          </a:p>
          <a:p>
            <a:pPr marL="342900" indent="-342900" algn="ctr">
              <a:buFontTx/>
              <a:buChar char="-"/>
            </a:pPr>
            <a:r>
              <a:rPr lang="fr-FR" sz="16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 à la réparation de son véhicule 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xmlns="" id="{D4F1917B-682F-45F8-83C3-AC11FBF08B9D}"/>
              </a:ext>
            </a:extLst>
          </p:cNvPr>
          <p:cNvSpPr/>
          <p:nvPr/>
        </p:nvSpPr>
        <p:spPr>
          <a:xfrm rot="9892306">
            <a:off x="194371" y="2638170"/>
            <a:ext cx="5718397" cy="2248888"/>
          </a:xfrm>
          <a:prstGeom prst="arc">
            <a:avLst>
              <a:gd name="adj1" fmla="val 15984147"/>
              <a:gd name="adj2" fmla="val 722901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EA1A5A"/>
                </a:solidFill>
              </a:ln>
              <a:solidFill>
                <a:srgbClr val="EA1A5A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xmlns="" id="{8819BCC5-8027-4F6C-AF5F-3C78343AAC9D}"/>
              </a:ext>
            </a:extLst>
          </p:cNvPr>
          <p:cNvSpPr/>
          <p:nvPr/>
        </p:nvSpPr>
        <p:spPr>
          <a:xfrm rot="20562878">
            <a:off x="1310438" y="1852539"/>
            <a:ext cx="8960981" cy="1838537"/>
          </a:xfrm>
          <a:prstGeom prst="arc">
            <a:avLst>
              <a:gd name="adj1" fmla="val 12504562"/>
              <a:gd name="adj2" fmla="val 668023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EA1A5A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132D216-DB61-42DE-814B-5FA77CA59CED}"/>
              </a:ext>
            </a:extLst>
          </p:cNvPr>
          <p:cNvSpPr txBox="1"/>
          <p:nvPr/>
        </p:nvSpPr>
        <p:spPr>
          <a:xfrm>
            <a:off x="1296043" y="533787"/>
            <a:ext cx="10008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 dispositifs d’accompagnement – sur prescription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08_FO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EB48DF60-F79D-4707-B665-ADC2D2599534}"/>
              </a:ext>
            </a:extLst>
          </p:cNvPr>
          <p:cNvSpPr txBox="1"/>
          <p:nvPr/>
        </p:nvSpPr>
        <p:spPr>
          <a:xfrm>
            <a:off x="341496" y="2314205"/>
            <a:ext cx="2554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POUVOIR</a:t>
            </a:r>
            <a:r>
              <a:rPr lang="fr-FR" sz="20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BOUGER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91B887EF-D72E-4C8C-A434-59232186E008}"/>
              </a:ext>
            </a:extLst>
          </p:cNvPr>
          <p:cNvSpPr txBox="1"/>
          <p:nvPr/>
        </p:nvSpPr>
        <p:spPr>
          <a:xfrm>
            <a:off x="4477110" y="1304398"/>
            <a:ext cx="59498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</a:t>
            </a:r>
            <a:r>
              <a:rPr lang="fr-FR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solidaire 2 roues</a:t>
            </a:r>
          </a:p>
          <a:p>
            <a:pPr algn="ctr"/>
            <a:r>
              <a:rPr lang="fr-FR" b="1" dirty="0" smtClean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Scooter</a:t>
            </a:r>
            <a:r>
              <a:rPr lang="fr-FR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scooter </a:t>
            </a:r>
            <a:r>
              <a:rPr lang="fr-FR" b="1" dirty="0" smtClean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électrique, vélo </a:t>
            </a:r>
            <a:r>
              <a:rPr lang="fr-FR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assistance </a:t>
            </a:r>
            <a:r>
              <a:rPr lang="fr-FR" b="1" dirty="0" smtClean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électrique</a:t>
            </a:r>
          </a:p>
          <a:p>
            <a:pPr algn="ctr"/>
            <a:r>
              <a:rPr lang="fr-FR" b="1" dirty="0" smtClean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scooters – 5 VAE</a:t>
            </a:r>
          </a:p>
          <a:p>
            <a:pPr algn="ctr"/>
            <a:endParaRPr lang="fr-FR" sz="1600" b="1" dirty="0">
              <a:solidFill>
                <a:srgbClr val="E79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b="1" dirty="0" smtClean="0">
              <a:solidFill>
                <a:srgbClr val="E79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b="1" dirty="0">
              <a:solidFill>
                <a:srgbClr val="E79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b="1" dirty="0" smtClean="0">
              <a:solidFill>
                <a:srgbClr val="E79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b="1" dirty="0" smtClean="0">
              <a:solidFill>
                <a:srgbClr val="E79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b="1" dirty="0">
              <a:solidFill>
                <a:srgbClr val="E79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b="1" dirty="0">
              <a:solidFill>
                <a:srgbClr val="E79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xmlns="" id="{D4F1917B-682F-45F8-83C3-AC11FBF08B9D}"/>
              </a:ext>
            </a:extLst>
          </p:cNvPr>
          <p:cNvSpPr/>
          <p:nvPr/>
        </p:nvSpPr>
        <p:spPr>
          <a:xfrm rot="9892306">
            <a:off x="194371" y="2638170"/>
            <a:ext cx="5718397" cy="2248888"/>
          </a:xfrm>
          <a:prstGeom prst="arc">
            <a:avLst>
              <a:gd name="adj1" fmla="val 15984147"/>
              <a:gd name="adj2" fmla="val 722901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EA1A5A"/>
                </a:solidFill>
              </a:ln>
              <a:solidFill>
                <a:srgbClr val="EA1A5A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xmlns="" id="{8819BCC5-8027-4F6C-AF5F-3C78343AAC9D}"/>
              </a:ext>
            </a:extLst>
          </p:cNvPr>
          <p:cNvSpPr/>
          <p:nvPr/>
        </p:nvSpPr>
        <p:spPr>
          <a:xfrm rot="20562878">
            <a:off x="1310438" y="1852539"/>
            <a:ext cx="8960981" cy="1838537"/>
          </a:xfrm>
          <a:prstGeom prst="arc">
            <a:avLst>
              <a:gd name="adj1" fmla="val 12504562"/>
              <a:gd name="adj2" fmla="val 668023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EA1A5A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132D216-DB61-42DE-814B-5FA77CA59CED}"/>
              </a:ext>
            </a:extLst>
          </p:cNvPr>
          <p:cNvSpPr txBox="1"/>
          <p:nvPr/>
        </p:nvSpPr>
        <p:spPr>
          <a:xfrm>
            <a:off x="1296043" y="533787"/>
            <a:ext cx="10008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 dispositifs d’accompagnement</a:t>
            </a:r>
            <a:endParaRPr lang="fr-F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70936"/>
              </p:ext>
            </p:extLst>
          </p:nvPr>
        </p:nvGraphicFramePr>
        <p:xfrm>
          <a:off x="3272385" y="4084807"/>
          <a:ext cx="6055926" cy="731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8642"/>
                <a:gridCol w="2018642"/>
                <a:gridCol w="2018642"/>
              </a:tblGrid>
              <a:tr h="30768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Mois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Mois 2 - 3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Mois 4 - 6</a:t>
                      </a:r>
                      <a:endParaRPr lang="fr-FR" dirty="0"/>
                    </a:p>
                  </a:txBody>
                  <a:tcPr/>
                </a:tc>
              </a:tr>
              <a:tr h="31195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5 € /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7 € /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10 € / j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73565"/>
              </p:ext>
            </p:extLst>
          </p:nvPr>
        </p:nvGraphicFramePr>
        <p:xfrm>
          <a:off x="4342875" y="2279943"/>
          <a:ext cx="6007820" cy="731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3910"/>
                <a:gridCol w="3003910"/>
              </a:tblGrid>
              <a:tr h="23294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Mois 1 - 3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Mois 4 - 6</a:t>
                      </a:r>
                      <a:endParaRPr lang="fr-FR" dirty="0"/>
                    </a:p>
                  </a:txBody>
                  <a:tcPr/>
                </a:tc>
              </a:tr>
              <a:tr h="23294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2 € /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2,50 € / j ou 2 € / j VAE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17824" y="3387207"/>
            <a:ext cx="336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solidaire 4 </a:t>
            </a:r>
            <a:r>
              <a:rPr lang="fr-FR" b="1" dirty="0" smtClean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roues</a:t>
            </a:r>
          </a:p>
          <a:p>
            <a:pPr algn="ctr"/>
            <a:r>
              <a:rPr lang="fr-FR" b="1" dirty="0" smtClean="0">
                <a:solidFill>
                  <a:srgbClr val="E79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voitures</a:t>
            </a:r>
            <a:endParaRPr lang="fr-FR" b="1" dirty="0">
              <a:solidFill>
                <a:srgbClr val="E79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7781" y="5597045"/>
            <a:ext cx="70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Durée de la location : 1 semaine minimum. Jusqu’à 6 mois</a:t>
            </a:r>
          </a:p>
          <a:p>
            <a:r>
              <a:rPr lang="fr-FR" b="1" dirty="0" smtClean="0"/>
              <a:t>Intérim – FASTT : 60 jours maximum / année civile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489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01_INTRO.jpg">
            <a:extLst>
              <a:ext uri="{FF2B5EF4-FFF2-40B4-BE49-F238E27FC236}">
                <a16:creationId xmlns:a16="http://schemas.microsoft.com/office/drawing/2014/main" xmlns="" id="{A2123F54-2DB8-17E0-DEE1-20BC6539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-16941"/>
            <a:ext cx="12188825" cy="6856214"/>
          </a:xfrm>
          <a:prstGeom prst="rect">
            <a:avLst/>
          </a:prstGeom>
        </p:spPr>
      </p:pic>
      <p:sp>
        <p:nvSpPr>
          <p:cNvPr id="457" name="CustomShape 1"/>
          <p:cNvSpPr/>
          <p:nvPr/>
        </p:nvSpPr>
        <p:spPr>
          <a:xfrm>
            <a:off x="317029" y="3541101"/>
            <a:ext cx="6714464" cy="122779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4400" spc="-1" dirty="0" smtClean="0">
                <a:solidFill>
                  <a:srgbClr val="A2C617"/>
                </a:solidFill>
                <a:uFill>
                  <a:solidFill>
                    <a:srgbClr val="FFFFFF"/>
                  </a:solidFill>
                </a:uFill>
                <a:latin typeface="Gotham Black" panose="02000603040000020004" pitchFamily="2" charset="0"/>
              </a:rPr>
              <a:t>L’offre de location avec option d’achat</a:t>
            </a:r>
            <a:endParaRPr lang="fr-FR" sz="4400" spc="-1" dirty="0">
              <a:solidFill>
                <a:srgbClr val="A2C617"/>
              </a:solidFill>
              <a:uFill>
                <a:solidFill>
                  <a:srgbClr val="FFFFFF"/>
                </a:solidFill>
              </a:uFill>
              <a:latin typeface="Gotham Black" panose="02000603040000020004" pitchFamily="2" charset="0"/>
            </a:endParaRPr>
          </a:p>
        </p:txBody>
      </p:sp>
      <p:pic>
        <p:nvPicPr>
          <p:cNvPr id="8" name="Image 7" descr="00_LOGO.jpg">
            <a:extLst>
              <a:ext uri="{FF2B5EF4-FFF2-40B4-BE49-F238E27FC236}">
                <a16:creationId xmlns:a16="http://schemas.microsoft.com/office/drawing/2014/main" xmlns="" id="{BD74FF4C-DA55-145E-4761-83DC3E4AE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1295400"/>
            <a:ext cx="6364426" cy="150186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9" y="5658178"/>
            <a:ext cx="1762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81" y="5914696"/>
            <a:ext cx="2141648" cy="4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6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858</Words>
  <Application>Microsoft Office PowerPoint</Application>
  <PresentationFormat>Grand écran</PresentationFormat>
  <Paragraphs>141</Paragraphs>
  <Slides>18</Slides>
  <Notes>10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Gotham Black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Rendez-vous du vendredi 3 juin 2022 Sous-préfecture de Haguenau</dc:title>
  <dc:creator>Jérémy LIEVIN</dc:creator>
  <cp:lastModifiedBy>nathalie-j</cp:lastModifiedBy>
  <cp:revision>64</cp:revision>
  <dcterms:created xsi:type="dcterms:W3CDTF">2022-06-01T14:30:57Z</dcterms:created>
  <dcterms:modified xsi:type="dcterms:W3CDTF">2022-10-19T13:41:21Z</dcterms:modified>
</cp:coreProperties>
</file>