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86" r:id="rId3"/>
    <p:sldId id="336" r:id="rId4"/>
    <p:sldId id="320" r:id="rId5"/>
    <p:sldId id="330" r:id="rId6"/>
    <p:sldId id="321" r:id="rId7"/>
    <p:sldId id="297" r:id="rId8"/>
    <p:sldId id="328" r:id="rId9"/>
    <p:sldId id="284" r:id="rId10"/>
    <p:sldId id="329" r:id="rId11"/>
    <p:sldId id="327" r:id="rId12"/>
    <p:sldId id="298" r:id="rId13"/>
    <p:sldId id="285" r:id="rId14"/>
    <p:sldId id="331" r:id="rId15"/>
    <p:sldId id="334" r:id="rId16"/>
    <p:sldId id="332" r:id="rId17"/>
    <p:sldId id="333" r:id="rId18"/>
    <p:sldId id="335" r:id="rId19"/>
    <p:sldId id="322" r:id="rId20"/>
    <p:sldId id="323" r:id="rId21"/>
    <p:sldId id="273" r:id="rId22"/>
    <p:sldId id="324" r:id="rId23"/>
    <p:sldId id="325" r:id="rId24"/>
    <p:sldId id="326" r:id="rId25"/>
    <p:sldId id="312" r:id="rId26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34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9D1D-BFE8-4DC6-AE7D-6D8D40C11BF0}" type="datetimeFigureOut">
              <a:rPr lang="fr-FR" smtClean="0"/>
              <a:t>20/10/2022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D3B9-C3D8-466B-972E-56FD8ACADE8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3615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9D1D-BFE8-4DC6-AE7D-6D8D40C11BF0}" type="datetimeFigureOut">
              <a:rPr lang="fr-FR" smtClean="0"/>
              <a:t>20/10/2022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D3B9-C3D8-466B-972E-56FD8ACADE8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081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9D1D-BFE8-4DC6-AE7D-6D8D40C11BF0}" type="datetimeFigureOut">
              <a:rPr lang="fr-FR" smtClean="0"/>
              <a:t>20/10/2022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D3B9-C3D8-466B-972E-56FD8ACADE8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432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9D1D-BFE8-4DC6-AE7D-6D8D40C11BF0}" type="datetimeFigureOut">
              <a:rPr lang="fr-FR" smtClean="0"/>
              <a:t>20/10/2022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D3B9-C3D8-466B-972E-56FD8ACADE8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002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9D1D-BFE8-4DC6-AE7D-6D8D40C11BF0}" type="datetimeFigureOut">
              <a:rPr lang="fr-FR" smtClean="0"/>
              <a:t>20/10/2022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D3B9-C3D8-466B-972E-56FD8ACADE8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7443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9D1D-BFE8-4DC6-AE7D-6D8D40C11BF0}" type="datetimeFigureOut">
              <a:rPr lang="fr-FR" smtClean="0"/>
              <a:t>20/10/2022</a:t>
            </a:fld>
            <a:endParaRPr lang="fr-F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D3B9-C3D8-466B-972E-56FD8ACADE8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180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9D1D-BFE8-4DC6-AE7D-6D8D40C11BF0}" type="datetimeFigureOut">
              <a:rPr lang="fr-FR" smtClean="0"/>
              <a:t>20/10/2022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D3B9-C3D8-466B-972E-56FD8ACADE81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9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9D1D-BFE8-4DC6-AE7D-6D8D40C11BF0}" type="datetimeFigureOut">
              <a:rPr lang="fr-FR" smtClean="0"/>
              <a:t>20/10/2022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D3B9-C3D8-466B-972E-56FD8ACADE8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87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9D1D-BFE8-4DC6-AE7D-6D8D40C11BF0}" type="datetimeFigureOut">
              <a:rPr lang="fr-FR" smtClean="0"/>
              <a:t>20/10/2022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D3B9-C3D8-466B-972E-56FD8ACADE8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325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9D1D-BFE8-4DC6-AE7D-6D8D40C11BF0}" type="datetimeFigureOut">
              <a:rPr lang="fr-FR" smtClean="0"/>
              <a:t>20/10/2022</a:t>
            </a:fld>
            <a:endParaRPr lang="fr-F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D3B9-C3D8-466B-972E-56FD8ACADE8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572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4DF9D1D-BFE8-4DC6-AE7D-6D8D40C11BF0}" type="datetimeFigureOut">
              <a:rPr lang="fr-FR" smtClean="0"/>
              <a:t>20/10/2022</a:t>
            </a:fld>
            <a:endParaRPr lang="fr-F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D3B9-C3D8-466B-972E-56FD8ACADE8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388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4DF9D1D-BFE8-4DC6-AE7D-6D8D40C11BF0}" type="datetimeFigureOut">
              <a:rPr lang="fr-FR" smtClean="0"/>
              <a:t>20/10/2022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5ADD3B9-C3D8-466B-972E-56FD8ACADE8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290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" panose="05000000000000000000" pitchFamily="2" charset="2"/>
        <a:buChar char="v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" panose="05000000000000000000" pitchFamily="2" charset="2"/>
        <a:buChar char="ü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>
            <a:extLst>
              <a:ext uri="{FF2B5EF4-FFF2-40B4-BE49-F238E27FC236}">
                <a16:creationId xmlns:a16="http://schemas.microsoft.com/office/drawing/2014/main" id="{F05BC970-798C-8B30-F86F-F2A194F24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729" y="5499895"/>
            <a:ext cx="9638443" cy="484633"/>
          </a:xfrm>
        </p:spPr>
        <p:txBody>
          <a:bodyPr>
            <a:normAutofit/>
          </a:bodyPr>
          <a:lstStyle/>
          <a:p>
            <a:r>
              <a:rPr lang="fr-FR" dirty="0"/>
              <a:t>Mise en conformité à la règlementation « Informatique et Libertés »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274546E-34C4-4EA5-83A7-3793B3CCD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5000" dirty="0"/>
              <a:t>RESTITUTION AUDIT CRESUS ALSACE DU NORD</a:t>
            </a:r>
            <a:br>
              <a:rPr lang="fr-FR" sz="5000" dirty="0"/>
            </a:br>
            <a:endParaRPr lang="fr-FR" sz="5000" dirty="0"/>
          </a:p>
        </p:txBody>
      </p:sp>
    </p:spTree>
    <p:extLst>
      <p:ext uri="{BB962C8B-B14F-4D97-AF65-F5344CB8AC3E}">
        <p14:creationId xmlns:p14="http://schemas.microsoft.com/office/powerpoint/2010/main" val="3676998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1D46F-5B46-4488-B37A-220FC6E14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DONNEES COLLECTEES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A8FEE1-1018-4781-8E9F-7C3E3AC41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36333"/>
          </a:xfrm>
        </p:spPr>
        <p:txBody>
          <a:bodyPr>
            <a:noAutofit/>
          </a:bodyPr>
          <a:lstStyle/>
          <a:p>
            <a:pPr marL="461963" indent="-461963">
              <a:buClr>
                <a:schemeClr val="accent3"/>
              </a:buClr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Constat : </a:t>
            </a:r>
          </a:p>
          <a:p>
            <a:pPr marL="687388" lvl="1">
              <a:buClr>
                <a:schemeClr val="accent4"/>
              </a:buClr>
            </a:pPr>
            <a:r>
              <a:rPr lang="fr-FR" dirty="0">
                <a:solidFill>
                  <a:schemeClr val="accent3"/>
                </a:solidFill>
              </a:rPr>
              <a:t>Un grand nombre </a:t>
            </a:r>
            <a:r>
              <a:rPr lang="fr-FR" dirty="0"/>
              <a:t>de données collectées: situation familiale, situation par rapport à l’emploi, situation financière, habitudes de vie, </a:t>
            </a:r>
          </a:p>
          <a:p>
            <a:pPr marL="687388" lvl="1">
              <a:buClr>
                <a:schemeClr val="accent4"/>
              </a:buClr>
            </a:pPr>
            <a:endParaRPr lang="fr-FR" dirty="0"/>
          </a:p>
          <a:p>
            <a:pPr marL="687388" lvl="1">
              <a:buClr>
                <a:schemeClr val="accent4"/>
              </a:buClr>
            </a:pPr>
            <a:r>
              <a:rPr lang="fr-FR" dirty="0"/>
              <a:t>Présence de </a:t>
            </a:r>
            <a:r>
              <a:rPr lang="fr-FR" dirty="0">
                <a:solidFill>
                  <a:schemeClr val="accent3"/>
                </a:solidFill>
              </a:rPr>
              <a:t>zones de commentaires libres </a:t>
            </a:r>
            <a:r>
              <a:rPr lang="fr-FR" dirty="0"/>
              <a:t>dans les formulaires de collecte</a:t>
            </a:r>
          </a:p>
          <a:p>
            <a:pPr marL="458788" lvl="1" indent="0">
              <a:buClr>
                <a:schemeClr val="accent4"/>
              </a:buClr>
              <a:buNone/>
            </a:pPr>
            <a:endParaRPr lang="fr-FR" dirty="0"/>
          </a:p>
          <a:p>
            <a:pPr marL="687388" lvl="1">
              <a:buClr>
                <a:schemeClr val="accent4"/>
              </a:buClr>
            </a:pPr>
            <a:r>
              <a:rPr lang="fr-FR" dirty="0"/>
              <a:t>Parmi celles-ci, </a:t>
            </a:r>
            <a:r>
              <a:rPr lang="fr-FR" dirty="0">
                <a:solidFill>
                  <a:schemeClr val="accent3"/>
                </a:solidFill>
              </a:rPr>
              <a:t>collecte de données « sensibles » </a:t>
            </a:r>
            <a:r>
              <a:rPr lang="fr-FR" dirty="0"/>
              <a:t>: (données de santé, données relatives à des condamnations pénales)</a:t>
            </a:r>
          </a:p>
        </p:txBody>
      </p:sp>
    </p:spTree>
    <p:extLst>
      <p:ext uri="{BB962C8B-B14F-4D97-AF65-F5344CB8AC3E}">
        <p14:creationId xmlns:p14="http://schemas.microsoft.com/office/powerpoint/2010/main" val="4175512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274546E-34C4-4EA5-83A7-3793B3CCD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63323"/>
            <a:ext cx="8991600" cy="1692771"/>
          </a:xfrm>
        </p:spPr>
        <p:txBody>
          <a:bodyPr>
            <a:normAutofit fontScale="90000"/>
          </a:bodyPr>
          <a:lstStyle/>
          <a:p>
            <a:r>
              <a:rPr lang="fr-FR" dirty="0"/>
              <a:t>CAN et le respect des obligations « informatiques et liberté »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F05BC970-798C-8B30-F86F-F2A194F24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9220" y="5374888"/>
            <a:ext cx="3995955" cy="758282"/>
          </a:xfrm>
        </p:spPr>
        <p:txBody>
          <a:bodyPr>
            <a:normAutofit/>
          </a:bodyPr>
          <a:lstStyle/>
          <a:p>
            <a:pPr algn="r"/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89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03450F-9E16-4214-A845-A477ADC6F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055697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RESPECT DES PRINCIPES DU RGPD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836025-45E3-4F92-920F-AB435BD5A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1963" indent="-461963">
              <a:buClr>
                <a:schemeClr val="accent3"/>
              </a:buClr>
            </a:pPr>
            <a:r>
              <a:rPr lang="fr-FR" sz="1600" dirty="0"/>
              <a:t>le traitement de données personnelles doit être (article 5 du RGPD) :</a:t>
            </a:r>
          </a:p>
          <a:p>
            <a:pPr marL="461963" indent="-461963">
              <a:buClr>
                <a:schemeClr val="accent3"/>
              </a:buClr>
            </a:pPr>
            <a:endParaRPr lang="fr-FR" sz="1600" dirty="0"/>
          </a:p>
          <a:p>
            <a:pPr marL="687388" lvl="1">
              <a:buClr>
                <a:schemeClr val="accent4"/>
              </a:buClr>
            </a:pPr>
            <a:r>
              <a:rPr lang="fr-FR" dirty="0"/>
              <a:t>licite</a:t>
            </a:r>
          </a:p>
          <a:p>
            <a:pPr marL="687388" lvl="1">
              <a:buClr>
                <a:schemeClr val="accent4"/>
              </a:buClr>
            </a:pPr>
            <a:r>
              <a:rPr lang="fr-FR" dirty="0"/>
              <a:t>transparent</a:t>
            </a:r>
          </a:p>
          <a:p>
            <a:pPr marL="687388" lvl="1">
              <a:buClr>
                <a:schemeClr val="accent4"/>
              </a:buClr>
            </a:pPr>
            <a:r>
              <a:rPr lang="fr-FR" dirty="0"/>
              <a:t>loyal</a:t>
            </a:r>
          </a:p>
          <a:p>
            <a:pPr marL="687388" lvl="1">
              <a:buClr>
                <a:schemeClr val="accent4"/>
              </a:buClr>
            </a:pPr>
            <a:r>
              <a:rPr lang="fr-FR" dirty="0"/>
              <a:t>respecter les principes de pertinence et de minimisation</a:t>
            </a:r>
          </a:p>
          <a:p>
            <a:pPr marL="687388" lvl="1">
              <a:buClr>
                <a:schemeClr val="accent4"/>
              </a:buClr>
            </a:pPr>
            <a:r>
              <a:rPr lang="fr-FR" dirty="0"/>
              <a:t>effectué pour une durée limitée</a:t>
            </a:r>
          </a:p>
          <a:p>
            <a:pPr marL="687388" lvl="1">
              <a:buClr>
                <a:schemeClr val="accent4"/>
              </a:buClr>
            </a:pPr>
            <a:r>
              <a:rPr lang="fr-FR" dirty="0"/>
              <a:t>Sécurisé</a:t>
            </a:r>
          </a:p>
          <a:p>
            <a:pPr marL="461963" indent="-461963">
              <a:buClr>
                <a:schemeClr val="accent3"/>
              </a:buClr>
            </a:pPr>
            <a:endParaRPr lang="fr-FR" sz="1600" dirty="0"/>
          </a:p>
          <a:p>
            <a:pPr marL="458788" lvl="1" indent="0">
              <a:buClr>
                <a:schemeClr val="accent4"/>
              </a:buCl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647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C925A-A363-46B6-AE00-4F2F530F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dirty="0"/>
            </a:br>
            <a:r>
              <a:rPr lang="fr-FR" dirty="0">
                <a:solidFill>
                  <a:schemeClr val="accent3"/>
                </a:solidFill>
              </a:rPr>
              <a:t>LES PRINCIPES: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LICEite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CA0102-0266-403F-9357-92F1B81D9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20675" indent="0">
              <a:buNone/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 Constat : </a:t>
            </a:r>
            <a:r>
              <a:rPr lang="fr-FR" sz="1600" dirty="0"/>
              <a:t>base légale utilisée par CAN : le consentement. 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Implique le </a:t>
            </a:r>
            <a:r>
              <a:rPr lang="fr-FR" sz="1400" dirty="0">
                <a:solidFill>
                  <a:schemeClr val="accent3"/>
                </a:solidFill>
              </a:rPr>
              <a:t>recueil systématique </a:t>
            </a:r>
            <a:r>
              <a:rPr lang="fr-FR" sz="1400" dirty="0"/>
              <a:t>du consentement des personnes (et pouvoir en apporter la preuve) avant le début de la mission: 33% des bénévoles indiquent commencer la collecte sans le recueillir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Implique un </a:t>
            </a:r>
            <a:r>
              <a:rPr lang="fr-FR" sz="1400" dirty="0">
                <a:solidFill>
                  <a:schemeClr val="accent3"/>
                </a:solidFill>
              </a:rPr>
              <a:t>consentement libre </a:t>
            </a:r>
            <a:r>
              <a:rPr lang="fr-FR" sz="1400" dirty="0"/>
              <a:t>(pb avec les personnes considérées comme vulnérables) </a:t>
            </a:r>
          </a:p>
          <a:p>
            <a:pPr marL="715963" lvl="1" indent="0">
              <a:buClr>
                <a:schemeClr val="accent4"/>
              </a:buClr>
              <a:buNone/>
            </a:pPr>
            <a:r>
              <a:rPr lang="fr-FR" sz="1400" dirty="0">
                <a:solidFill>
                  <a:schemeClr val="accent3"/>
                </a:solidFill>
              </a:rPr>
              <a:t>et éclairé</a:t>
            </a:r>
            <a:r>
              <a:rPr lang="fr-FR" sz="1400" dirty="0"/>
              <a:t>: (suppose la transmission systématique des informations : fait dans 2/3 des cas uniquement) </a:t>
            </a: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Préconisation : </a:t>
            </a:r>
            <a:r>
              <a:rPr lang="fr-FR" sz="1600" dirty="0"/>
              <a:t>fonder le traitement sur une autre base légale (l’intérêt légitime de CAN)</a:t>
            </a:r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0" indent="0">
              <a:buClr>
                <a:schemeClr val="accent3"/>
              </a:buClr>
              <a:buNone/>
            </a:pPr>
            <a:endParaRPr lang="fr-FR" dirty="0"/>
          </a:p>
          <a:p>
            <a:pPr marL="1541463" lvl="2">
              <a:buFont typeface="Wingdings" panose="05000000000000000000" pitchFamily="2" charset="2"/>
              <a:buChar char="§"/>
            </a:pPr>
            <a:endParaRPr lang="fr-FR" dirty="0"/>
          </a:p>
          <a:p>
            <a:pPr marL="1998663" lvl="3">
              <a:buFont typeface="Wingdings" panose="05000000000000000000" pitchFamily="2" charset="2"/>
              <a:buChar char="§"/>
            </a:pPr>
            <a:endParaRPr lang="fr-FR" dirty="0"/>
          </a:p>
          <a:p>
            <a:pPr marL="1770063" lvl="3" indent="0">
              <a:buNone/>
            </a:pPr>
            <a:endParaRPr lang="fr-FR" dirty="0"/>
          </a:p>
          <a:p>
            <a:pPr marL="1084263" lvl="1">
              <a:buFont typeface="Wingdings" panose="05000000000000000000" pitchFamily="2" charset="2"/>
              <a:buChar char="§"/>
            </a:pPr>
            <a:endParaRPr lang="fr-FR" dirty="0"/>
          </a:p>
          <a:p>
            <a:pPr marL="398463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9295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C925A-A363-46B6-AE00-4F2F530F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dirty="0"/>
            </a:br>
            <a:r>
              <a:rPr lang="fr-FR" dirty="0">
                <a:solidFill>
                  <a:schemeClr val="accent3"/>
                </a:solidFill>
              </a:rPr>
              <a:t>LES PRINCIPES: 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TRANSPARENCE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CA0102-0266-403F-9357-92F1B81D9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20675" indent="0">
              <a:buNone/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Constat : </a:t>
            </a:r>
            <a:endParaRPr lang="fr-FR" sz="1600" dirty="0"/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Les usagers sont informés du traitement de leurs données (transmission d’une fiche contact)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>
                <a:solidFill>
                  <a:schemeClr val="accent3"/>
                </a:solidFill>
              </a:rPr>
              <a:t>Pratiques disparates </a:t>
            </a:r>
            <a:r>
              <a:rPr lang="fr-FR" sz="1400" dirty="0"/>
              <a:t>quant à la transmission de cette information (</a:t>
            </a:r>
            <a:r>
              <a:rPr lang="fr-FR" sz="1400" dirty="0">
                <a:solidFill>
                  <a:schemeClr val="accent3"/>
                </a:solidFill>
              </a:rPr>
              <a:t>information données systématiquement par 2/3 </a:t>
            </a:r>
            <a:r>
              <a:rPr lang="fr-FR" sz="1400" dirty="0"/>
              <a:t>des bénévoles ayant répondu au questionnaire)</a:t>
            </a:r>
            <a:endParaRPr lang="fr-FR" sz="1400" b="1" dirty="0"/>
          </a:p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Préconisations : 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mentions d’information à refondre pour les </a:t>
            </a:r>
            <a:r>
              <a:rPr lang="fr-FR" sz="1400" dirty="0">
                <a:solidFill>
                  <a:schemeClr val="accent3"/>
                </a:solidFill>
              </a:rPr>
              <a:t>compléter </a:t>
            </a:r>
            <a:r>
              <a:rPr lang="fr-FR" sz="1400" dirty="0"/>
              <a:t>et les </a:t>
            </a:r>
            <a:r>
              <a:rPr lang="fr-FR" sz="1400" dirty="0">
                <a:solidFill>
                  <a:schemeClr val="accent3"/>
                </a:solidFill>
              </a:rPr>
              <a:t>adapter à la nouvelle base légale</a:t>
            </a:r>
            <a:r>
              <a:rPr lang="fr-FR" sz="1400" dirty="0"/>
              <a:t> (intérêt légitime plutôt que le consentement)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>
                <a:solidFill>
                  <a:schemeClr val="accent3"/>
                </a:solidFill>
              </a:rPr>
              <a:t>Information à transmettre systématiquement avant </a:t>
            </a:r>
            <a:r>
              <a:rPr lang="fr-FR" sz="1400" dirty="0"/>
              <a:t>chaque collecte (au début du rendez-vous) et conservation de la preuve de la transmission dans chaque dossier</a:t>
            </a:r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0" indent="0">
              <a:buClr>
                <a:schemeClr val="accent3"/>
              </a:buClr>
              <a:buNone/>
            </a:pPr>
            <a:endParaRPr lang="fr-FR" dirty="0"/>
          </a:p>
          <a:p>
            <a:pPr marL="1541463" lvl="2">
              <a:buFont typeface="Wingdings" panose="05000000000000000000" pitchFamily="2" charset="2"/>
              <a:buChar char="§"/>
            </a:pPr>
            <a:endParaRPr lang="fr-FR" dirty="0"/>
          </a:p>
          <a:p>
            <a:pPr marL="1998663" lvl="3">
              <a:buFont typeface="Wingdings" panose="05000000000000000000" pitchFamily="2" charset="2"/>
              <a:buChar char="§"/>
            </a:pPr>
            <a:endParaRPr lang="fr-FR" dirty="0"/>
          </a:p>
          <a:p>
            <a:pPr marL="1770063" lvl="3" indent="0">
              <a:buNone/>
            </a:pPr>
            <a:endParaRPr lang="fr-FR" dirty="0"/>
          </a:p>
          <a:p>
            <a:pPr marL="1084263" lvl="1">
              <a:buFont typeface="Wingdings" panose="05000000000000000000" pitchFamily="2" charset="2"/>
              <a:buChar char="§"/>
            </a:pPr>
            <a:endParaRPr lang="fr-FR" dirty="0"/>
          </a:p>
          <a:p>
            <a:pPr marL="398463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114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C925A-A363-46B6-AE00-4F2F530F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dirty="0"/>
            </a:br>
            <a:r>
              <a:rPr lang="fr-FR" dirty="0">
                <a:solidFill>
                  <a:schemeClr val="accent3"/>
                </a:solidFill>
              </a:rPr>
              <a:t>LES PRINCIPES: 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LOYAUTE, PERTINENCE ET MINIMISATION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CA0102-0266-403F-9357-92F1B81D9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  Constats : 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>
                <a:solidFill>
                  <a:schemeClr val="accent3"/>
                </a:solidFill>
              </a:rPr>
              <a:t>Loyauté : </a:t>
            </a:r>
            <a:r>
              <a:rPr lang="fr-FR" sz="1400" dirty="0"/>
              <a:t>données personnelles pas réutilisées à d’autre fins que celles indiquées (exemple : transmission à des organismes d’assurance ou de rachat de crédit)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>
                <a:solidFill>
                  <a:schemeClr val="accent3"/>
                </a:solidFill>
              </a:rPr>
              <a:t>Pertinence et minimisation : </a:t>
            </a:r>
            <a:r>
              <a:rPr lang="fr-FR" sz="1400" dirty="0"/>
              <a:t>grand nombre de données traitées, mais nécessaires aux objectifs poursuivies</a:t>
            </a:r>
          </a:p>
          <a:p>
            <a:pPr marL="687388" lvl="1">
              <a:buClr>
                <a:schemeClr val="accent4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Préconisations : </a:t>
            </a:r>
            <a:r>
              <a:rPr lang="fr-FR" sz="1600" dirty="0"/>
              <a:t>sensibilisation: </a:t>
            </a:r>
            <a:endParaRPr lang="fr-FR" sz="1600" b="1" dirty="0"/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ne pas réutiliser les données </a:t>
            </a:r>
            <a:r>
              <a:rPr lang="fr-FR" sz="1400" dirty="0">
                <a:solidFill>
                  <a:schemeClr val="accent3"/>
                </a:solidFill>
              </a:rPr>
              <a:t>à des fins autres </a:t>
            </a:r>
            <a:r>
              <a:rPr lang="fr-FR" sz="1400" dirty="0"/>
              <a:t>que celle pour lesquelles données ont été collectées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ne pas collecter </a:t>
            </a:r>
            <a:r>
              <a:rPr lang="fr-FR" sz="1400" dirty="0">
                <a:solidFill>
                  <a:schemeClr val="accent3"/>
                </a:solidFill>
              </a:rPr>
              <a:t>plus de données qu’il n’en faut </a:t>
            </a:r>
            <a:r>
              <a:rPr lang="fr-FR" sz="1400" dirty="0"/>
              <a:t>pour atteindre l’objectif poursuivi (vigilance zones de</a:t>
            </a:r>
            <a:r>
              <a:rPr lang="fr-FR" sz="1400" dirty="0">
                <a:solidFill>
                  <a:schemeClr val="accent3"/>
                </a:solidFill>
              </a:rPr>
              <a:t> commentaires libres</a:t>
            </a:r>
            <a:r>
              <a:rPr lang="fr-FR" sz="1400" dirty="0"/>
              <a:t>)</a:t>
            </a:r>
          </a:p>
          <a:p>
            <a:pPr marL="687388" lvl="1">
              <a:buClr>
                <a:schemeClr val="accent4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0" indent="0">
              <a:buClr>
                <a:schemeClr val="accent3"/>
              </a:buClr>
              <a:buNone/>
            </a:pPr>
            <a:endParaRPr lang="fr-FR" dirty="0"/>
          </a:p>
          <a:p>
            <a:pPr marL="1541463" lvl="2">
              <a:buFont typeface="Wingdings" panose="05000000000000000000" pitchFamily="2" charset="2"/>
              <a:buChar char="§"/>
            </a:pPr>
            <a:endParaRPr lang="fr-FR" dirty="0"/>
          </a:p>
          <a:p>
            <a:pPr marL="1998663" lvl="3">
              <a:buFont typeface="Wingdings" panose="05000000000000000000" pitchFamily="2" charset="2"/>
              <a:buChar char="§"/>
            </a:pPr>
            <a:endParaRPr lang="fr-FR" dirty="0"/>
          </a:p>
          <a:p>
            <a:pPr marL="1770063" lvl="3" indent="0">
              <a:buNone/>
            </a:pPr>
            <a:endParaRPr lang="fr-FR" dirty="0"/>
          </a:p>
          <a:p>
            <a:pPr marL="1084263" lvl="1">
              <a:buFont typeface="Wingdings" panose="05000000000000000000" pitchFamily="2" charset="2"/>
              <a:buChar char="§"/>
            </a:pPr>
            <a:endParaRPr lang="fr-FR" dirty="0"/>
          </a:p>
          <a:p>
            <a:pPr marL="398463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3574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C925A-A363-46B6-AE00-4F2F530F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dirty="0"/>
            </a:br>
            <a:r>
              <a:rPr lang="fr-FR" dirty="0">
                <a:solidFill>
                  <a:schemeClr val="accent3"/>
                </a:solidFill>
              </a:rPr>
              <a:t>LES PRINCIPES: 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DUREE DE CONSERVATION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CA0102-0266-403F-9357-92F1B81D9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20675" indent="0">
              <a:buNone/>
            </a:pPr>
            <a:endParaRPr lang="fr-FR" sz="1600" dirty="0"/>
          </a:p>
          <a:p>
            <a:pPr marL="461963" lvl="3" indent="-461963"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fr-FR" b="1" dirty="0"/>
              <a:t>Constat: </a:t>
            </a:r>
            <a:r>
              <a:rPr lang="fr-FR" dirty="0"/>
              <a:t>disparité dans la durée de conservation :</a:t>
            </a:r>
          </a:p>
          <a:p>
            <a:pPr marL="461963" lvl="3" indent="-461963">
              <a:buClr>
                <a:schemeClr val="accent3"/>
              </a:buClr>
              <a:buFont typeface="Wingdings" panose="05000000000000000000" pitchFamily="2" charset="2"/>
              <a:buChar char="v"/>
            </a:pPr>
            <a:endParaRPr lang="fr-FR" dirty="0"/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Disparité entre les supports papier et informatiques, qui sont traités différemment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Disparité entre les pratiques des bénévoles, 16 % des répondants indiquant ne jamais supprimer les données personnelles collectées</a:t>
            </a:r>
            <a:endParaRPr lang="fr-FR" dirty="0"/>
          </a:p>
          <a:p>
            <a:pPr marL="461963" lvl="3" indent="-461963">
              <a:buClr>
                <a:schemeClr val="accent3"/>
              </a:buClr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461963" lvl="3" indent="-461963"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fr-FR" b="1" dirty="0"/>
              <a:t>Préconisation : </a:t>
            </a:r>
            <a:r>
              <a:rPr lang="fr-FR" dirty="0"/>
              <a:t>harmonisation des durées de conservations, atteinte par une centralisation du stockage</a:t>
            </a:r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0" indent="0">
              <a:buClr>
                <a:schemeClr val="accent3"/>
              </a:buClr>
              <a:buNone/>
            </a:pPr>
            <a:endParaRPr lang="fr-FR" dirty="0"/>
          </a:p>
          <a:p>
            <a:pPr marL="1541463" lvl="2">
              <a:buFont typeface="Wingdings" panose="05000000000000000000" pitchFamily="2" charset="2"/>
              <a:buChar char="§"/>
            </a:pPr>
            <a:endParaRPr lang="fr-FR" dirty="0"/>
          </a:p>
          <a:p>
            <a:pPr marL="1998663" lvl="3">
              <a:buFont typeface="Wingdings" panose="05000000000000000000" pitchFamily="2" charset="2"/>
              <a:buChar char="§"/>
            </a:pPr>
            <a:endParaRPr lang="fr-FR" dirty="0"/>
          </a:p>
          <a:p>
            <a:pPr marL="1770063" lvl="3" indent="0">
              <a:buNone/>
            </a:pPr>
            <a:endParaRPr lang="fr-FR" dirty="0"/>
          </a:p>
          <a:p>
            <a:pPr marL="1084263" lvl="1">
              <a:buFont typeface="Wingdings" panose="05000000000000000000" pitchFamily="2" charset="2"/>
              <a:buChar char="§"/>
            </a:pPr>
            <a:endParaRPr lang="fr-FR" dirty="0"/>
          </a:p>
          <a:p>
            <a:pPr marL="398463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833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C925A-A363-46B6-AE00-4F2F530F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dirty="0"/>
            </a:br>
            <a:r>
              <a:rPr lang="fr-FR" dirty="0">
                <a:solidFill>
                  <a:schemeClr val="accent3"/>
                </a:solidFill>
              </a:rPr>
              <a:t>LES PRINCIPES: 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SECURITE</a:t>
            </a:r>
            <a:br>
              <a:rPr lang="fr-FR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LE RESEAU INFORMATIQUE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CA0102-0266-403F-9357-92F1B81D9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Référentiel : </a:t>
            </a:r>
            <a:r>
              <a:rPr lang="fr-FR" sz="1600" dirty="0"/>
              <a:t>CNIL </a:t>
            </a:r>
            <a:r>
              <a:rPr lang="fr-FR" sz="1600" dirty="0">
                <a:solidFill>
                  <a:schemeClr val="accent3"/>
                </a:solidFill>
              </a:rPr>
              <a:t>impose des mesures sécurité </a:t>
            </a:r>
            <a:r>
              <a:rPr lang="fr-FR" sz="1600" dirty="0"/>
              <a:t>pour les traitements relatifs à l’</a:t>
            </a:r>
            <a:r>
              <a:rPr lang="fr-FR" sz="1600" dirty="0">
                <a:solidFill>
                  <a:schemeClr val="accent3"/>
                </a:solidFill>
              </a:rPr>
              <a:t>accompagnement de personnes en difficultés</a:t>
            </a:r>
            <a:endParaRPr lang="fr-FR" sz="1400" dirty="0">
              <a:solidFill>
                <a:schemeClr val="accent3"/>
              </a:solidFill>
            </a:endParaRPr>
          </a:p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Constat :  </a:t>
            </a:r>
            <a:r>
              <a:rPr lang="fr-FR" sz="1600" dirty="0">
                <a:solidFill>
                  <a:schemeClr val="accent3"/>
                </a:solidFill>
              </a:rPr>
              <a:t>absence de politique uniformisée </a:t>
            </a:r>
            <a:r>
              <a:rPr lang="fr-FR" sz="1600" dirty="0"/>
              <a:t>de sécurisation du réseau : 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stockage en local sur les postes individuels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mesures de sécurité (authentification, antivirus,…) mises en œuvre par les bénévoles eux-mêmes.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>
                <a:solidFill>
                  <a:schemeClr val="accent3"/>
                </a:solidFill>
              </a:rPr>
              <a:t>Site internet non chiffré</a:t>
            </a:r>
            <a:r>
              <a:rPr lang="fr-FR" sz="1400" dirty="0"/>
              <a:t>, politique de gestion des cookies à mettre à niveau</a:t>
            </a:r>
          </a:p>
          <a:p>
            <a:pPr marL="447675" lvl="1" indent="-447675"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fr-FR" sz="1600" b="1" dirty="0"/>
              <a:t>Préconisations : 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>
                <a:solidFill>
                  <a:schemeClr val="accent3"/>
                </a:solidFill>
              </a:rPr>
              <a:t>Centralisation</a:t>
            </a:r>
            <a:r>
              <a:rPr lang="fr-FR" sz="1400" dirty="0"/>
              <a:t> de l’enregistrement des données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Mise en place </a:t>
            </a:r>
            <a:r>
              <a:rPr lang="fr-FR" sz="1400" dirty="0">
                <a:solidFill>
                  <a:schemeClr val="accent3"/>
                </a:solidFill>
              </a:rPr>
              <a:t>d’authentification et de gestion des habilitations</a:t>
            </a:r>
            <a:r>
              <a:rPr lang="fr-FR" sz="1400" dirty="0"/>
              <a:t>, traçabilité des accès vers le stockage des données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>
                <a:solidFill>
                  <a:schemeClr val="accent3"/>
                </a:solidFill>
              </a:rPr>
              <a:t>Sécurisation</a:t>
            </a:r>
            <a:r>
              <a:rPr lang="fr-FR" sz="1400" dirty="0"/>
              <a:t> du site internet, mise à niveau de la gestion des cookies</a:t>
            </a:r>
          </a:p>
          <a:p>
            <a:pPr marL="687388" lvl="1">
              <a:buClr>
                <a:schemeClr val="accent4"/>
              </a:buClr>
            </a:pPr>
            <a:endParaRPr lang="fr-FR" sz="1200" dirty="0"/>
          </a:p>
          <a:p>
            <a:pPr marL="687388" lvl="1">
              <a:buClr>
                <a:schemeClr val="accent4"/>
              </a:buClr>
            </a:pPr>
            <a:endParaRPr lang="fr-FR" sz="1200" dirty="0"/>
          </a:p>
          <a:p>
            <a:pPr marL="0" indent="0">
              <a:buClr>
                <a:schemeClr val="accent3"/>
              </a:buClr>
              <a:buNone/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0" indent="0">
              <a:buClr>
                <a:schemeClr val="accent3"/>
              </a:buClr>
              <a:buNone/>
            </a:pPr>
            <a:r>
              <a:rPr lang="fr-FR" sz="1600" b="1" dirty="0"/>
              <a:t>  </a:t>
            </a:r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0" indent="0">
              <a:buClr>
                <a:schemeClr val="accent3"/>
              </a:buClr>
              <a:buNone/>
            </a:pPr>
            <a:endParaRPr lang="fr-FR" dirty="0"/>
          </a:p>
          <a:p>
            <a:pPr marL="1541463" lvl="2">
              <a:buFont typeface="Wingdings" panose="05000000000000000000" pitchFamily="2" charset="2"/>
              <a:buChar char="§"/>
            </a:pPr>
            <a:endParaRPr lang="fr-FR" dirty="0"/>
          </a:p>
          <a:p>
            <a:pPr marL="1998663" lvl="3">
              <a:buFont typeface="Wingdings" panose="05000000000000000000" pitchFamily="2" charset="2"/>
              <a:buChar char="§"/>
            </a:pPr>
            <a:endParaRPr lang="fr-FR" dirty="0"/>
          </a:p>
          <a:p>
            <a:pPr marL="1770063" lvl="3" indent="0">
              <a:buNone/>
            </a:pPr>
            <a:endParaRPr lang="fr-FR" dirty="0"/>
          </a:p>
          <a:p>
            <a:pPr marL="1084263" lvl="1">
              <a:buFont typeface="Wingdings" panose="05000000000000000000" pitchFamily="2" charset="2"/>
              <a:buChar char="§"/>
            </a:pPr>
            <a:endParaRPr lang="fr-FR" dirty="0"/>
          </a:p>
          <a:p>
            <a:pPr marL="398463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0071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C925A-A363-46B6-AE00-4F2F530F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dirty="0"/>
            </a:br>
            <a:r>
              <a:rPr lang="fr-FR" dirty="0">
                <a:solidFill>
                  <a:schemeClr val="accent3"/>
                </a:solidFill>
              </a:rPr>
              <a:t>LES PRINCIPES: 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SECURITE </a:t>
            </a:r>
            <a:br>
              <a:rPr lang="fr-FR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LES PRATIQUES DES BENEVOLES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CA0102-0266-403F-9357-92F1B81D9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Constat :  </a:t>
            </a:r>
            <a:r>
              <a:rPr lang="fr-FR" sz="1600" dirty="0">
                <a:solidFill>
                  <a:schemeClr val="accent3"/>
                </a:solidFill>
              </a:rPr>
              <a:t>disparité dans les pratiques des bénévoles </a:t>
            </a:r>
            <a:r>
              <a:rPr lang="fr-FR" sz="1600" dirty="0"/>
              <a:t>concernant les :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Outils informatiques utilisés (téléphone personnel/professionnel, clef </a:t>
            </a:r>
            <a:r>
              <a:rPr lang="fr-FR" sz="1400" dirty="0" err="1"/>
              <a:t>usb</a:t>
            </a:r>
            <a:r>
              <a:rPr lang="fr-FR" sz="1400" dirty="0"/>
              <a:t> personnelle/professionnelle,…)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Modalité de stockage (au domicile/ sur le lieu de permanence)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Modalité de destruction des données (destruction incomplète)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Echanges avec les personnes et le lieu de permanence (91% des répondants utilisent leur messagerie personnelle)</a:t>
            </a:r>
            <a:endParaRPr lang="fr-FR" sz="1600" dirty="0"/>
          </a:p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Préconisations : </a:t>
            </a:r>
            <a:endParaRPr lang="fr-FR" sz="1600" dirty="0"/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Sensibilisation : </a:t>
            </a:r>
            <a:r>
              <a:rPr lang="fr-FR" sz="1400" dirty="0">
                <a:solidFill>
                  <a:schemeClr val="accent3"/>
                </a:solidFill>
              </a:rPr>
              <a:t>harmonisation</a:t>
            </a:r>
            <a:r>
              <a:rPr lang="fr-FR" sz="1400" dirty="0"/>
              <a:t> des pratiques sur les lieux de permanence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Mise en place d’une </a:t>
            </a:r>
            <a:r>
              <a:rPr lang="fr-FR" sz="1400" dirty="0">
                <a:solidFill>
                  <a:schemeClr val="accent3"/>
                </a:solidFill>
              </a:rPr>
              <a:t>charte d’utilisation </a:t>
            </a:r>
            <a:r>
              <a:rPr lang="fr-FR" sz="1400" dirty="0"/>
              <a:t>des moyens informatiques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Idéalement </a:t>
            </a:r>
            <a:r>
              <a:rPr lang="fr-FR" sz="1400" dirty="0">
                <a:solidFill>
                  <a:schemeClr val="accent3"/>
                </a:solidFill>
              </a:rPr>
              <a:t>mise à disposition des outils informatiques </a:t>
            </a:r>
            <a:r>
              <a:rPr lang="fr-FR" sz="1400" dirty="0"/>
              <a:t>à usage uniquement professionnel</a:t>
            </a:r>
          </a:p>
          <a:p>
            <a:pPr marL="687388" lvl="1">
              <a:buClr>
                <a:schemeClr val="accent4"/>
              </a:buClr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0" indent="0">
              <a:buClr>
                <a:schemeClr val="accent3"/>
              </a:buClr>
              <a:buNone/>
            </a:pPr>
            <a:r>
              <a:rPr lang="fr-FR" sz="1600" b="1" dirty="0"/>
              <a:t>  </a:t>
            </a:r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0" indent="0">
              <a:buClr>
                <a:schemeClr val="accent3"/>
              </a:buClr>
              <a:buNone/>
            </a:pPr>
            <a:endParaRPr lang="fr-FR" dirty="0"/>
          </a:p>
          <a:p>
            <a:pPr marL="1541463" lvl="2">
              <a:buFont typeface="Wingdings" panose="05000000000000000000" pitchFamily="2" charset="2"/>
              <a:buChar char="§"/>
            </a:pPr>
            <a:endParaRPr lang="fr-FR" dirty="0"/>
          </a:p>
          <a:p>
            <a:pPr marL="1998663" lvl="3">
              <a:buFont typeface="Wingdings" panose="05000000000000000000" pitchFamily="2" charset="2"/>
              <a:buChar char="§"/>
            </a:pPr>
            <a:endParaRPr lang="fr-FR" dirty="0"/>
          </a:p>
          <a:p>
            <a:pPr marL="1770063" lvl="3" indent="0">
              <a:buNone/>
            </a:pPr>
            <a:endParaRPr lang="fr-FR" dirty="0"/>
          </a:p>
          <a:p>
            <a:pPr marL="1084263" lvl="1">
              <a:buFont typeface="Wingdings" panose="05000000000000000000" pitchFamily="2" charset="2"/>
              <a:buChar char="§"/>
            </a:pPr>
            <a:endParaRPr lang="fr-FR" dirty="0"/>
          </a:p>
          <a:p>
            <a:pPr marL="398463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7088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C925A-A363-46B6-AE00-4F2F530F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dirty="0"/>
            </a:br>
            <a:r>
              <a:rPr lang="fr-FR" dirty="0">
                <a:solidFill>
                  <a:schemeClr val="accent3"/>
                </a:solidFill>
              </a:rPr>
              <a:t>LES PRINCIPES: 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DOCUMENTATION RELATIVE A LA CONFORMITE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CA0102-0266-403F-9357-92F1B81D9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Fondement : </a:t>
            </a:r>
            <a:r>
              <a:rPr lang="fr-FR" sz="1600" dirty="0"/>
              <a:t>depuis le RGPD, 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au régime antérieur de déclaration ou de demande d’autorisation 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se substitue un </a:t>
            </a:r>
            <a:r>
              <a:rPr lang="fr-FR" sz="1400" dirty="0">
                <a:solidFill>
                  <a:schemeClr val="accent3"/>
                </a:solidFill>
              </a:rPr>
              <a:t>principe de responsabilité </a:t>
            </a:r>
            <a:r>
              <a:rPr lang="fr-FR" sz="1400" dirty="0"/>
              <a:t>: documenter la conformité et pouvoir le démontrer en cas de contrôle .</a:t>
            </a:r>
            <a:endParaRPr lang="fr-FR" sz="1600" dirty="0"/>
          </a:p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Documentation à établir: 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>
                <a:solidFill>
                  <a:schemeClr val="accent3"/>
                </a:solidFill>
              </a:rPr>
              <a:t>registre des traitements 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>
                <a:solidFill>
                  <a:schemeClr val="accent3"/>
                </a:solidFill>
              </a:rPr>
              <a:t>conventions</a:t>
            </a:r>
            <a:r>
              <a:rPr lang="fr-FR" sz="1400" dirty="0"/>
              <a:t> avec les partenaires et sous traitants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>
                <a:solidFill>
                  <a:schemeClr val="accent3"/>
                </a:solidFill>
              </a:rPr>
              <a:t>Charte d’utilisation </a:t>
            </a:r>
            <a:r>
              <a:rPr lang="fr-FR" sz="1400" dirty="0"/>
              <a:t>des moyens informatiques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>
                <a:solidFill>
                  <a:schemeClr val="tx1"/>
                </a:solidFill>
              </a:rPr>
              <a:t>Réaliser</a:t>
            </a:r>
            <a:r>
              <a:rPr lang="fr-FR" sz="1400" dirty="0">
                <a:solidFill>
                  <a:schemeClr val="accent3"/>
                </a:solidFill>
              </a:rPr>
              <a:t> une analyse d’impact relative à la protection des données</a:t>
            </a:r>
          </a:p>
          <a:p>
            <a:pPr marL="687388" lvl="1">
              <a:buClr>
                <a:schemeClr val="accent4"/>
              </a:buClr>
            </a:pPr>
            <a:r>
              <a:rPr lang="fr-FR" sz="1400">
                <a:solidFill>
                  <a:schemeClr val="accent3"/>
                </a:solidFill>
              </a:rPr>
              <a:t>Procédures</a:t>
            </a:r>
            <a:endParaRPr lang="fr-FR" sz="1400" dirty="0"/>
          </a:p>
          <a:p>
            <a:pPr marL="461963" indent="-461963">
              <a:buClr>
                <a:schemeClr val="accent3"/>
              </a:buClr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0" indent="0">
              <a:buClr>
                <a:schemeClr val="accent3"/>
              </a:buClr>
              <a:buNone/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0" indent="0">
              <a:buClr>
                <a:schemeClr val="accent3"/>
              </a:buClr>
              <a:buNone/>
            </a:pPr>
            <a:endParaRPr lang="fr-FR" dirty="0"/>
          </a:p>
          <a:p>
            <a:pPr marL="1541463" lvl="2">
              <a:buFont typeface="Wingdings" panose="05000000000000000000" pitchFamily="2" charset="2"/>
              <a:buChar char="§"/>
            </a:pPr>
            <a:endParaRPr lang="fr-FR" dirty="0"/>
          </a:p>
          <a:p>
            <a:pPr marL="1998663" lvl="3">
              <a:buFont typeface="Wingdings" panose="05000000000000000000" pitchFamily="2" charset="2"/>
              <a:buChar char="§"/>
            </a:pPr>
            <a:endParaRPr lang="fr-FR" dirty="0"/>
          </a:p>
          <a:p>
            <a:pPr marL="1770063" lvl="3" indent="0">
              <a:buNone/>
            </a:pPr>
            <a:endParaRPr lang="fr-FR" dirty="0"/>
          </a:p>
          <a:p>
            <a:pPr marL="1084263" lvl="1">
              <a:buFont typeface="Wingdings" panose="05000000000000000000" pitchFamily="2" charset="2"/>
              <a:buChar char="§"/>
            </a:pPr>
            <a:endParaRPr lang="fr-FR" dirty="0"/>
          </a:p>
          <a:p>
            <a:pPr marL="398463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196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482A44-6690-479A-8375-9522A8C16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959902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RAPPEL SUR l’OBLIGATION DE MISE EN CONFORMITE</a:t>
            </a:r>
            <a:r>
              <a:rPr lang="fr-FR" dirty="0"/>
              <a:t>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4D76E4-6F73-4BBA-AA14-5B4ED7546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33601"/>
            <a:ext cx="7729728" cy="3837432"/>
          </a:xfrm>
        </p:spPr>
        <p:txBody>
          <a:bodyPr>
            <a:noAutofit/>
          </a:bodyPr>
          <a:lstStyle/>
          <a:p>
            <a:pPr marL="0" lvl="1" indent="0">
              <a:buClr>
                <a:schemeClr val="accent3"/>
              </a:buClr>
              <a:buNone/>
              <a:tabLst>
                <a:tab pos="854075" algn="l"/>
                <a:tab pos="974725" algn="l"/>
              </a:tabLst>
            </a:pPr>
            <a:endParaRPr lang="fr-FR" dirty="0"/>
          </a:p>
          <a:p>
            <a:pPr marL="461963" lvl="1" indent="-461963">
              <a:buClr>
                <a:schemeClr val="accent3"/>
              </a:buClr>
              <a:buFont typeface="Wingdings" panose="05000000000000000000" pitchFamily="2" charset="2"/>
              <a:buChar char="v"/>
              <a:tabLst>
                <a:tab pos="854075" algn="l"/>
                <a:tab pos="974725" algn="l"/>
              </a:tabLst>
            </a:pPr>
            <a:r>
              <a:rPr lang="fr-FR" sz="1600" b="1" dirty="0"/>
              <a:t>données personnelle : </a:t>
            </a:r>
            <a:r>
              <a:rPr lang="fr-FR" dirty="0"/>
              <a:t>toute information </a:t>
            </a:r>
            <a:r>
              <a:rPr lang="fr-FR" sz="1600" dirty="0"/>
              <a:t>qui permet d’identifier une personne physique, de manière directe ou indirecte.</a:t>
            </a:r>
          </a:p>
          <a:p>
            <a:pPr marL="444500" lvl="1" indent="0">
              <a:buClr>
                <a:schemeClr val="accent3"/>
              </a:buClr>
              <a:buNone/>
              <a:tabLst>
                <a:tab pos="854075" algn="l"/>
                <a:tab pos="974725" algn="l"/>
              </a:tabLst>
            </a:pPr>
            <a:r>
              <a:rPr lang="fr-FR" dirty="0"/>
              <a:t>La protection des données personnelles: une composante de la </a:t>
            </a:r>
            <a:r>
              <a:rPr lang="fr-FR" dirty="0">
                <a:solidFill>
                  <a:schemeClr val="accent3"/>
                </a:solidFill>
              </a:rPr>
              <a:t>protection de la vie privée</a:t>
            </a:r>
          </a:p>
          <a:p>
            <a:pPr marL="0" lvl="1" indent="0">
              <a:buClr>
                <a:schemeClr val="accent3"/>
              </a:buClr>
              <a:buNone/>
              <a:tabLst>
                <a:tab pos="854075" algn="l"/>
                <a:tab pos="974725" algn="l"/>
              </a:tabLst>
            </a:pPr>
            <a:endParaRPr lang="fr-FR" dirty="0"/>
          </a:p>
          <a:p>
            <a:pPr marL="461963" lvl="1" indent="-461963">
              <a:buClr>
                <a:schemeClr val="accent3"/>
              </a:buClr>
              <a:buFont typeface="Wingdings" panose="05000000000000000000" pitchFamily="2" charset="2"/>
              <a:buChar char="v"/>
              <a:tabLst>
                <a:tab pos="854075" algn="l"/>
                <a:tab pos="974725" algn="l"/>
              </a:tabLst>
            </a:pPr>
            <a:r>
              <a:rPr lang="fr-FR" b="1" dirty="0"/>
              <a:t>Objectif</a:t>
            </a:r>
            <a:r>
              <a:rPr lang="fr-FR" dirty="0"/>
              <a:t> de la règlementation « informatique et libertés » : le </a:t>
            </a:r>
            <a:r>
              <a:rPr lang="fr-FR" dirty="0">
                <a:solidFill>
                  <a:schemeClr val="accent3"/>
                </a:solidFill>
              </a:rPr>
              <a:t>contrôle </a:t>
            </a:r>
            <a:r>
              <a:rPr lang="fr-FR" dirty="0"/>
              <a:t>de leurs données par les personnes physiques : obligation pour celui qui les traite, droits pour </a:t>
            </a:r>
            <a:r>
              <a:rPr lang="fr-FR"/>
              <a:t>les personnes</a:t>
            </a:r>
            <a:endParaRPr lang="fr-FR" dirty="0"/>
          </a:p>
          <a:p>
            <a:pPr marL="687388"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endParaRPr lang="fr-FR" dirty="0"/>
          </a:p>
          <a:p>
            <a:pPr marL="461963" lvl="1" indent="-461963">
              <a:buClr>
                <a:schemeClr val="accent3"/>
              </a:buClr>
              <a:buFont typeface="Wingdings" panose="05000000000000000000" pitchFamily="2" charset="2"/>
              <a:buChar char="v"/>
              <a:tabLst>
                <a:tab pos="854075" algn="l"/>
                <a:tab pos="974725" algn="l"/>
              </a:tabLst>
            </a:pPr>
            <a:r>
              <a:rPr lang="fr-FR" sz="1600" dirty="0">
                <a:solidFill>
                  <a:schemeClr val="accent3"/>
                </a:solidFill>
              </a:rPr>
              <a:t>Le secteur associatif est concerné</a:t>
            </a:r>
            <a:r>
              <a:rPr lang="fr-FR" sz="1600" dirty="0"/>
              <a:t>: le caractère désintéressé des missions ne dispense pas du respect des obligations. </a:t>
            </a:r>
          </a:p>
          <a:p>
            <a:pPr marL="444500" lvl="1" indent="0">
              <a:buClr>
                <a:schemeClr val="accent3"/>
              </a:buClr>
              <a:buNone/>
              <a:tabLst>
                <a:tab pos="854075" algn="l"/>
                <a:tab pos="974725" algn="l"/>
              </a:tabLst>
            </a:pPr>
            <a:r>
              <a:rPr lang="fr-FR" sz="1600" dirty="0"/>
              <a:t>Au contraire, </a:t>
            </a:r>
            <a:r>
              <a:rPr lang="fr-FR" sz="1600" dirty="0">
                <a:solidFill>
                  <a:schemeClr val="tx1"/>
                </a:solidFill>
              </a:rPr>
              <a:t>l’éthique associative </a:t>
            </a:r>
            <a:r>
              <a:rPr lang="fr-FR" sz="1600" dirty="0"/>
              <a:t>suppose un </a:t>
            </a:r>
            <a:r>
              <a:rPr lang="fr-FR" sz="1600" dirty="0">
                <a:solidFill>
                  <a:schemeClr val="accent3"/>
                </a:solidFill>
              </a:rPr>
              <a:t>respect renforcé de ces principes</a:t>
            </a:r>
          </a:p>
          <a:p>
            <a:pPr marL="685800" indent="0">
              <a:buClr>
                <a:schemeClr val="accent4"/>
              </a:buClr>
              <a:buNone/>
            </a:pPr>
            <a:endParaRPr lang="fr-FR" sz="1600" dirty="0"/>
          </a:p>
          <a:p>
            <a:pPr marL="685800" indent="0">
              <a:buClr>
                <a:schemeClr val="accent4"/>
              </a:buClr>
              <a:buNone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30388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C925A-A363-46B6-AE00-4F2F530F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dirty="0"/>
            </a:b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RESPECT DU DROIT DES PERSONNES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CA0102-0266-403F-9357-92F1B81D9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20675" indent="0">
              <a:buNone/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Constat : </a:t>
            </a:r>
            <a:endParaRPr lang="fr-FR" sz="1600" dirty="0"/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Absence de procédure pour que les personnes exercent leur droits: accès, rectification, opposition, suppression,…</a:t>
            </a:r>
            <a:endParaRPr lang="fr-FR" sz="1600" dirty="0"/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La fiche contact de CAN ne mentionne pas une personne déterminée auprès de laquelle exercer les droits</a:t>
            </a:r>
            <a:endParaRPr lang="fr-FR" sz="1400" b="1" dirty="0"/>
          </a:p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Préconisation: 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>
                <a:solidFill>
                  <a:schemeClr val="accent3"/>
                </a:solidFill>
              </a:rPr>
              <a:t>Désignation</a:t>
            </a:r>
            <a:r>
              <a:rPr lang="fr-FR" sz="1400" dirty="0"/>
              <a:t> personne de contact en charge de recevoir les demandes (DPD ou autre)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Mise en œuvre d’une procédure permettant de </a:t>
            </a:r>
            <a:r>
              <a:rPr lang="fr-FR" sz="1400" dirty="0">
                <a:solidFill>
                  <a:schemeClr val="accent3"/>
                </a:solidFill>
              </a:rPr>
              <a:t>garantir une réponse adaptée </a:t>
            </a:r>
            <a:r>
              <a:rPr lang="fr-FR" sz="1400" dirty="0"/>
              <a:t>et dans le </a:t>
            </a:r>
            <a:r>
              <a:rPr lang="fr-FR" sz="1400" dirty="0">
                <a:solidFill>
                  <a:schemeClr val="accent3"/>
                </a:solidFill>
              </a:rPr>
              <a:t>respect des délais légaux</a:t>
            </a:r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0" indent="0">
              <a:buClr>
                <a:schemeClr val="accent3"/>
              </a:buClr>
              <a:buNone/>
            </a:pPr>
            <a:endParaRPr lang="fr-FR" dirty="0"/>
          </a:p>
          <a:p>
            <a:pPr marL="1541463" lvl="2">
              <a:buFont typeface="Wingdings" panose="05000000000000000000" pitchFamily="2" charset="2"/>
              <a:buChar char="§"/>
            </a:pPr>
            <a:endParaRPr lang="fr-FR" dirty="0"/>
          </a:p>
          <a:p>
            <a:pPr marL="1998663" lvl="3">
              <a:buFont typeface="Wingdings" panose="05000000000000000000" pitchFamily="2" charset="2"/>
              <a:buChar char="§"/>
            </a:pPr>
            <a:endParaRPr lang="fr-FR" dirty="0"/>
          </a:p>
          <a:p>
            <a:pPr marL="1770063" lvl="3" indent="0">
              <a:buNone/>
            </a:pPr>
            <a:endParaRPr lang="fr-FR" dirty="0"/>
          </a:p>
          <a:p>
            <a:pPr marL="1084263" lvl="1">
              <a:buFont typeface="Wingdings" panose="05000000000000000000" pitchFamily="2" charset="2"/>
              <a:buChar char="§"/>
            </a:pPr>
            <a:endParaRPr lang="fr-FR" dirty="0"/>
          </a:p>
          <a:p>
            <a:pPr marL="398463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063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6FB735-BFCB-4EAC-BA31-DF260D957A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500" dirty="0"/>
              <a:t>ETAPES DE LA MISE EN CONFORMITE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619370-8278-5F0A-D64E-D4565C3EED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Mesures à prendre par ordre de priorité</a:t>
            </a:r>
          </a:p>
        </p:txBody>
      </p:sp>
    </p:spTree>
    <p:extLst>
      <p:ext uri="{BB962C8B-B14F-4D97-AF65-F5344CB8AC3E}">
        <p14:creationId xmlns:p14="http://schemas.microsoft.com/office/powerpoint/2010/main" val="2023524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C925A-A363-46B6-AE00-4F2F530F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dirty="0"/>
            </a:b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DANS LES 3 PREMIERS MOIS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CA0102-0266-403F-9357-92F1B81D9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20675" indent="0">
              <a:buNone/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r>
              <a:rPr lang="fr-FR" sz="1600" dirty="0"/>
              <a:t>REGISTRE DES TRAITEMENTS</a:t>
            </a:r>
          </a:p>
          <a:p>
            <a:pPr marL="461963" indent="-461963">
              <a:buClr>
                <a:schemeClr val="accent3"/>
              </a:buClr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r>
              <a:rPr lang="fr-FR" sz="1600" dirty="0"/>
              <a:t>DEFINITION DE LA BASE LEGALE</a:t>
            </a:r>
          </a:p>
          <a:p>
            <a:pPr marL="461963" indent="-461963">
              <a:buClr>
                <a:schemeClr val="accent3"/>
              </a:buClr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r>
              <a:rPr lang="fr-FR" sz="1600" dirty="0"/>
              <a:t>ENCADRER LE TRAITEMENT DE DONNEES SENSIBLES  </a:t>
            </a:r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0" indent="0">
              <a:buClr>
                <a:schemeClr val="accent3"/>
              </a:buClr>
              <a:buNone/>
            </a:pPr>
            <a:endParaRPr lang="fr-FR" dirty="0"/>
          </a:p>
          <a:p>
            <a:pPr marL="1541463" lvl="2">
              <a:buFont typeface="Wingdings" panose="05000000000000000000" pitchFamily="2" charset="2"/>
              <a:buChar char="§"/>
            </a:pPr>
            <a:endParaRPr lang="fr-FR" dirty="0"/>
          </a:p>
          <a:p>
            <a:pPr marL="1998663" lvl="3">
              <a:buFont typeface="Wingdings" panose="05000000000000000000" pitchFamily="2" charset="2"/>
              <a:buChar char="§"/>
            </a:pPr>
            <a:endParaRPr lang="fr-FR" dirty="0"/>
          </a:p>
          <a:p>
            <a:pPr marL="1770063" lvl="3" indent="0">
              <a:buNone/>
            </a:pPr>
            <a:endParaRPr lang="fr-FR" dirty="0"/>
          </a:p>
          <a:p>
            <a:pPr marL="1084263" lvl="1">
              <a:buFont typeface="Wingdings" panose="05000000000000000000" pitchFamily="2" charset="2"/>
              <a:buChar char="§"/>
            </a:pPr>
            <a:endParaRPr lang="fr-FR" dirty="0"/>
          </a:p>
          <a:p>
            <a:pPr marL="398463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3253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C925A-A363-46B6-AE00-4F2F530F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dirty="0"/>
            </a:b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DANS LES 6 PREMIERS MOIS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CA0102-0266-403F-9357-92F1B81D9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20675" indent="0">
              <a:buNone/>
            </a:pPr>
            <a:endParaRPr lang="fr-FR" sz="1600" dirty="0"/>
          </a:p>
          <a:p>
            <a:pPr marL="320675" indent="0">
              <a:buNone/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r>
              <a:rPr lang="fr-FR" sz="1600" dirty="0"/>
              <a:t>METTRE A JOUR LES MENTIONS D’INFORMATION</a:t>
            </a:r>
          </a:p>
          <a:p>
            <a:pPr marL="461963" indent="-461963">
              <a:buClr>
                <a:schemeClr val="accent3"/>
              </a:buClr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r>
              <a:rPr lang="fr-FR" sz="1600" dirty="0"/>
              <a:t>METTRE A JOUR LE SITE INTERNET</a:t>
            </a:r>
          </a:p>
          <a:p>
            <a:pPr marL="461963" indent="-461963">
              <a:buClr>
                <a:schemeClr val="accent3"/>
              </a:buClr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r>
              <a:rPr lang="fr-FR" sz="1600" dirty="0"/>
              <a:t>METTRE EN ŒUVRE LES MESURES DE SECURITE DES DONNEES PERSONNELLES</a:t>
            </a:r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0" indent="0">
              <a:buClr>
                <a:schemeClr val="accent3"/>
              </a:buClr>
              <a:buNone/>
            </a:pPr>
            <a:endParaRPr lang="fr-FR" dirty="0"/>
          </a:p>
          <a:p>
            <a:pPr marL="1541463" lvl="2">
              <a:buFont typeface="Wingdings" panose="05000000000000000000" pitchFamily="2" charset="2"/>
              <a:buChar char="§"/>
            </a:pPr>
            <a:endParaRPr lang="fr-FR" dirty="0"/>
          </a:p>
          <a:p>
            <a:pPr marL="1998663" lvl="3">
              <a:buFont typeface="Wingdings" panose="05000000000000000000" pitchFamily="2" charset="2"/>
              <a:buChar char="§"/>
            </a:pPr>
            <a:endParaRPr lang="fr-FR" dirty="0"/>
          </a:p>
          <a:p>
            <a:pPr marL="1770063" lvl="3" indent="0">
              <a:buNone/>
            </a:pPr>
            <a:endParaRPr lang="fr-FR" dirty="0"/>
          </a:p>
          <a:p>
            <a:pPr marL="1084263" lvl="1">
              <a:buFont typeface="Wingdings" panose="05000000000000000000" pitchFamily="2" charset="2"/>
              <a:buChar char="§"/>
            </a:pPr>
            <a:endParaRPr lang="fr-FR" dirty="0"/>
          </a:p>
          <a:p>
            <a:pPr marL="398463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9584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C925A-A363-46B6-AE00-4F2F530F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dirty="0"/>
            </a:b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DANS L’ANNEE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CA0102-0266-403F-9357-92F1B81D9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20675" indent="0">
              <a:buNone/>
            </a:pPr>
            <a:endParaRPr lang="fr-FR" sz="1600" dirty="0"/>
          </a:p>
          <a:p>
            <a:pPr marL="320675" indent="0">
              <a:buNone/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r>
              <a:rPr lang="fr-FR" sz="1600" dirty="0"/>
              <a:t>REALISATION D’UNE ANALYSE D’IMPACT</a:t>
            </a:r>
          </a:p>
          <a:p>
            <a:pPr marL="461963" indent="-461963">
              <a:buClr>
                <a:schemeClr val="accent3"/>
              </a:buClr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r>
              <a:rPr lang="fr-FR" sz="1600" dirty="0"/>
              <a:t>METTRE EN CONFORMITE LES CONVENTIONS DE PARTENARIATS SOUS-TRAITANCE, CONVENTIONS DES BENEVOLES</a:t>
            </a:r>
          </a:p>
          <a:p>
            <a:pPr marL="461963" indent="-461963">
              <a:buClr>
                <a:schemeClr val="accent3"/>
              </a:buClr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r>
              <a:rPr lang="fr-FR" sz="1600" dirty="0"/>
              <a:t>MISE EN ŒUVRE DES PROCEDURES  </a:t>
            </a:r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0" indent="0">
              <a:buClr>
                <a:schemeClr val="accent3"/>
              </a:buClr>
              <a:buNone/>
            </a:pPr>
            <a:endParaRPr lang="fr-FR" dirty="0"/>
          </a:p>
          <a:p>
            <a:pPr marL="1541463" lvl="2">
              <a:buFont typeface="Wingdings" panose="05000000000000000000" pitchFamily="2" charset="2"/>
              <a:buChar char="§"/>
            </a:pPr>
            <a:endParaRPr lang="fr-FR" dirty="0"/>
          </a:p>
          <a:p>
            <a:pPr marL="1998663" lvl="3">
              <a:buFont typeface="Wingdings" panose="05000000000000000000" pitchFamily="2" charset="2"/>
              <a:buChar char="§"/>
            </a:pPr>
            <a:endParaRPr lang="fr-FR" dirty="0"/>
          </a:p>
          <a:p>
            <a:pPr marL="1770063" lvl="3" indent="0">
              <a:buNone/>
            </a:pPr>
            <a:endParaRPr lang="fr-FR" dirty="0"/>
          </a:p>
          <a:p>
            <a:pPr marL="1084263" lvl="1">
              <a:buFont typeface="Wingdings" panose="05000000000000000000" pitchFamily="2" charset="2"/>
              <a:buChar char="§"/>
            </a:pPr>
            <a:endParaRPr lang="fr-FR" dirty="0"/>
          </a:p>
          <a:p>
            <a:pPr marL="398463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574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B5F08431-180F-4CD1-8049-72578B6347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fr-FR" sz="4000" dirty="0">
                <a:solidFill>
                  <a:schemeClr val="accent4"/>
                </a:solidFill>
              </a:rPr>
            </a:br>
            <a:r>
              <a:rPr lang="fr-FR" sz="4000" dirty="0">
                <a:solidFill>
                  <a:schemeClr val="accent4"/>
                </a:solidFill>
              </a:rPr>
              <a:t>MERCI</a:t>
            </a:r>
            <a:r>
              <a:rPr lang="fr-FR" sz="4000" dirty="0"/>
              <a:t> </a:t>
            </a:r>
            <a:r>
              <a:rPr lang="fr-FR" sz="4000" dirty="0">
                <a:solidFill>
                  <a:schemeClr val="accent3"/>
                </a:solidFill>
              </a:rPr>
              <a:t>POUR VOTRE ATTENTION</a:t>
            </a:r>
            <a:br>
              <a:rPr lang="fr-FR" sz="4000" dirty="0">
                <a:solidFill>
                  <a:schemeClr val="accent1"/>
                </a:solidFill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FA1A8B-0689-4FDC-8008-389826CC3F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58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482A44-6690-479A-8375-9522A8C16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959902"/>
          </a:xfrm>
        </p:spPr>
        <p:txBody>
          <a:bodyPr/>
          <a:lstStyle/>
          <a:p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METHODE D’AUDIT</a:t>
            </a:r>
            <a:r>
              <a:rPr lang="fr-FR" dirty="0"/>
              <a:t>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4D76E4-6F73-4BBA-AA14-5B4ED7546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33601"/>
            <a:ext cx="7729728" cy="3837432"/>
          </a:xfrm>
        </p:spPr>
        <p:txBody>
          <a:bodyPr>
            <a:noAutofit/>
          </a:bodyPr>
          <a:lstStyle/>
          <a:p>
            <a:pPr marL="0" lvl="1" indent="0">
              <a:buClr>
                <a:schemeClr val="accent3"/>
              </a:buClr>
              <a:buNone/>
              <a:tabLst>
                <a:tab pos="854075" algn="l"/>
                <a:tab pos="974725" algn="l"/>
              </a:tabLst>
            </a:pPr>
            <a:endParaRPr lang="fr-FR" dirty="0"/>
          </a:p>
          <a:p>
            <a:pPr marL="461963" lvl="1" indent="-461963">
              <a:buClr>
                <a:schemeClr val="accent3"/>
              </a:buClr>
              <a:buFont typeface="Wingdings" panose="05000000000000000000" pitchFamily="2" charset="2"/>
              <a:buChar char="v"/>
              <a:tabLst>
                <a:tab pos="854075" algn="l"/>
                <a:tab pos="974725" algn="l"/>
              </a:tabLst>
            </a:pPr>
            <a:r>
              <a:rPr lang="fr-FR" dirty="0"/>
              <a:t>AUDIT réalisé sur pièces de mars à juin 2022 qui a donné lieu à remise d’un rapport à la présidence</a:t>
            </a:r>
          </a:p>
          <a:p>
            <a:pPr marL="0" lvl="1" indent="0">
              <a:buClr>
                <a:schemeClr val="accent3"/>
              </a:buClr>
              <a:buNone/>
              <a:tabLst>
                <a:tab pos="854075" algn="l"/>
                <a:tab pos="974725" algn="l"/>
              </a:tabLst>
            </a:pPr>
            <a:endParaRPr lang="fr-FR" dirty="0"/>
          </a:p>
          <a:p>
            <a:pPr marL="461963" lvl="1" indent="-461963">
              <a:buClr>
                <a:schemeClr val="accent3"/>
              </a:buClr>
              <a:buFont typeface="Wingdings" panose="05000000000000000000" pitchFamily="2" charset="2"/>
              <a:buChar char="v"/>
              <a:tabLst>
                <a:tab pos="854075" algn="l"/>
                <a:tab pos="974725" algn="l"/>
              </a:tabLst>
            </a:pPr>
            <a:r>
              <a:rPr lang="fr-FR" dirty="0"/>
              <a:t>Collecte d’informations auprès de CAN et mise en perspective avec les exigences règlementaires en matière d’informatiques et libertés</a:t>
            </a:r>
          </a:p>
          <a:p>
            <a:pPr marL="687388"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fr-FR" dirty="0"/>
              <a:t>RGPD</a:t>
            </a:r>
          </a:p>
          <a:p>
            <a:pPr marL="687388"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fr-FR" dirty="0"/>
              <a:t>Loi informatique et libertés</a:t>
            </a:r>
          </a:p>
          <a:p>
            <a:pPr marL="687388"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fr-FR" dirty="0"/>
              <a:t>Référentiels de la CNIL notamment 11 mars 2021 spécifiquement dédié à l’accompagnement social des personnes vulnérables.</a:t>
            </a:r>
          </a:p>
          <a:p>
            <a:pPr marL="461963" lvl="1" indent="-461963">
              <a:buClr>
                <a:schemeClr val="accent3"/>
              </a:buClr>
              <a:buFont typeface="Wingdings" panose="05000000000000000000" pitchFamily="2" charset="2"/>
              <a:buChar char="v"/>
              <a:tabLst>
                <a:tab pos="854075" algn="l"/>
                <a:tab pos="974725" algn="l"/>
              </a:tabLst>
            </a:pPr>
            <a:r>
              <a:rPr lang="fr-FR" sz="1600" dirty="0"/>
              <a:t>Etablissement de </a:t>
            </a:r>
            <a:r>
              <a:rPr lang="fr-FR" sz="1600" dirty="0">
                <a:solidFill>
                  <a:schemeClr val="accent3"/>
                </a:solidFill>
              </a:rPr>
              <a:t>constats</a:t>
            </a:r>
            <a:r>
              <a:rPr lang="fr-FR" sz="1600" dirty="0"/>
              <a:t> et </a:t>
            </a:r>
            <a:r>
              <a:rPr lang="fr-FR" sz="1600" dirty="0">
                <a:solidFill>
                  <a:schemeClr val="accent3"/>
                </a:solidFill>
              </a:rPr>
              <a:t>préconisations</a:t>
            </a:r>
            <a:r>
              <a:rPr lang="fr-FR" sz="1600" dirty="0"/>
              <a:t> des mesures à mettre en œuvre</a:t>
            </a:r>
          </a:p>
          <a:p>
            <a:pPr marL="461963" lvl="1" indent="-461963">
              <a:buClr>
                <a:schemeClr val="accent3"/>
              </a:buClr>
              <a:buFont typeface="Wingdings" panose="05000000000000000000" pitchFamily="2" charset="2"/>
              <a:buChar char="v"/>
              <a:tabLst>
                <a:tab pos="854075" algn="l"/>
                <a:tab pos="974725" algn="l"/>
              </a:tabLst>
            </a:pPr>
            <a:endParaRPr lang="fr-FR" sz="1600" dirty="0"/>
          </a:p>
          <a:p>
            <a:pPr marL="685800" indent="0">
              <a:buClr>
                <a:schemeClr val="accent4"/>
              </a:buClr>
              <a:buNone/>
            </a:pPr>
            <a:endParaRPr lang="fr-FR" sz="1600" dirty="0"/>
          </a:p>
          <a:p>
            <a:pPr marL="685800" indent="0">
              <a:buClr>
                <a:schemeClr val="accent4"/>
              </a:buClr>
              <a:buNone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53591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482A44-6690-479A-8375-9522A8C16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959902"/>
          </a:xfrm>
        </p:spPr>
        <p:txBody>
          <a:bodyPr/>
          <a:lstStyle/>
          <a:p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DOCUMENTATION CONSULTEE</a:t>
            </a:r>
            <a:r>
              <a:rPr lang="fr-FR" dirty="0"/>
              <a:t>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4D76E4-6F73-4BBA-AA14-5B4ED7546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33601"/>
            <a:ext cx="7729728" cy="3837432"/>
          </a:xfrm>
        </p:spPr>
        <p:txBody>
          <a:bodyPr>
            <a:noAutofit/>
          </a:bodyPr>
          <a:lstStyle/>
          <a:p>
            <a:pPr marL="0" lvl="1" indent="0">
              <a:buClr>
                <a:schemeClr val="accent3"/>
              </a:buClr>
              <a:buNone/>
              <a:tabLst>
                <a:tab pos="854075" algn="l"/>
                <a:tab pos="974725" algn="l"/>
              </a:tabLst>
            </a:pPr>
            <a:endParaRPr lang="fr-FR" sz="1600" dirty="0"/>
          </a:p>
          <a:p>
            <a:pPr marL="0" lvl="1" indent="0">
              <a:buClr>
                <a:schemeClr val="accent3"/>
              </a:buClr>
              <a:buNone/>
              <a:tabLst>
                <a:tab pos="854075" algn="l"/>
                <a:tab pos="974725" algn="l"/>
              </a:tabLst>
            </a:pPr>
            <a:endParaRPr lang="fr-FR" dirty="0"/>
          </a:p>
          <a:p>
            <a:pPr marL="461963" lvl="1" indent="-461963">
              <a:buClr>
                <a:schemeClr val="accent3"/>
              </a:buClr>
              <a:buFont typeface="Wingdings" panose="05000000000000000000" pitchFamily="2" charset="2"/>
              <a:buChar char="v"/>
              <a:tabLst>
                <a:tab pos="854075" algn="l"/>
                <a:tab pos="974725" algn="l"/>
              </a:tabLst>
            </a:pPr>
            <a:r>
              <a:rPr lang="fr-FR" dirty="0">
                <a:solidFill>
                  <a:schemeClr val="accent3"/>
                </a:solidFill>
              </a:rPr>
              <a:t>Documentation interne </a:t>
            </a:r>
            <a:r>
              <a:rPr lang="fr-FR" dirty="0"/>
              <a:t>transmise par l’association (échantillons de dossiers, statuts de CAN, rapport d’activité annuels, contrats de partenariats, charte du bénévole,…)</a:t>
            </a:r>
          </a:p>
          <a:p>
            <a:pPr marL="461963" lvl="1" indent="-461963">
              <a:buClr>
                <a:schemeClr val="accent3"/>
              </a:buClr>
              <a:buFont typeface="Wingdings" panose="05000000000000000000" pitchFamily="2" charset="2"/>
              <a:buChar char="v"/>
              <a:tabLst>
                <a:tab pos="854075" algn="l"/>
                <a:tab pos="974725" algn="l"/>
              </a:tabLst>
            </a:pPr>
            <a:endParaRPr lang="fr-FR" dirty="0"/>
          </a:p>
          <a:p>
            <a:pPr marL="461963" lvl="1" indent="-461963">
              <a:buClr>
                <a:schemeClr val="accent3"/>
              </a:buClr>
              <a:buFont typeface="Wingdings" panose="05000000000000000000" pitchFamily="2" charset="2"/>
              <a:buChar char="v"/>
              <a:tabLst>
                <a:tab pos="854075" algn="l"/>
                <a:tab pos="974725" algn="l"/>
              </a:tabLst>
            </a:pPr>
            <a:r>
              <a:rPr lang="fr-FR" dirty="0">
                <a:solidFill>
                  <a:schemeClr val="accent3"/>
                </a:solidFill>
              </a:rPr>
              <a:t>Questionnaire aux bénévoles </a:t>
            </a:r>
            <a:r>
              <a:rPr lang="fr-FR" dirty="0"/>
              <a:t>mis en ligne du 8 avril au 20 mai 2022 (12 participants sur les 16)</a:t>
            </a:r>
          </a:p>
          <a:p>
            <a:pPr marL="0" lvl="1" indent="0">
              <a:buClr>
                <a:schemeClr val="accent3"/>
              </a:buClr>
              <a:buNone/>
              <a:tabLst>
                <a:tab pos="854075" algn="l"/>
                <a:tab pos="974725" algn="l"/>
              </a:tabLst>
            </a:pPr>
            <a:endParaRPr lang="fr-FR" dirty="0"/>
          </a:p>
          <a:p>
            <a:pPr marL="461963" lvl="1" indent="-461963">
              <a:buClr>
                <a:schemeClr val="accent3"/>
              </a:buClr>
              <a:buFont typeface="Wingdings" panose="05000000000000000000" pitchFamily="2" charset="2"/>
              <a:buChar char="v"/>
              <a:tabLst>
                <a:tab pos="854075" algn="l"/>
                <a:tab pos="974725" algn="l"/>
              </a:tabLst>
            </a:pPr>
            <a:r>
              <a:rPr lang="fr-FR" dirty="0"/>
              <a:t>Consultation du </a:t>
            </a:r>
            <a:r>
              <a:rPr lang="fr-FR" dirty="0">
                <a:solidFill>
                  <a:schemeClr val="accent3"/>
                </a:solidFill>
              </a:rPr>
              <a:t>site internet</a:t>
            </a:r>
          </a:p>
          <a:p>
            <a:pPr marL="0" lvl="1" indent="0">
              <a:buClr>
                <a:schemeClr val="accent3"/>
              </a:buClr>
              <a:buNone/>
              <a:tabLst>
                <a:tab pos="854075" algn="l"/>
                <a:tab pos="974725" algn="l"/>
              </a:tabLs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125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274546E-34C4-4EA5-83A7-3793B3CCD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63323"/>
            <a:ext cx="8991600" cy="1692771"/>
          </a:xfrm>
        </p:spPr>
        <p:txBody>
          <a:bodyPr>
            <a:normAutofit/>
          </a:bodyPr>
          <a:lstStyle/>
          <a:p>
            <a:r>
              <a:rPr lang="fr-FR" dirty="0"/>
              <a:t>Etat des lieux des données traitées par CAN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F05BC970-798C-8B30-F86F-F2A194F24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9220" y="5374888"/>
            <a:ext cx="3995955" cy="758282"/>
          </a:xfrm>
        </p:spPr>
        <p:txBody>
          <a:bodyPr>
            <a:normAutofit/>
          </a:bodyPr>
          <a:lstStyle/>
          <a:p>
            <a:pPr algn="r"/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21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CFF073-35DF-4EFC-9AE1-E9B1A3343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FLUX DE DONNEES TYPE </a:t>
            </a:r>
            <a:br>
              <a:rPr lang="fr-FR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LORS D’UNE PERMANENCE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FE5627E8-C4E2-C85B-E4AC-6510D0D19F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6305" y="2393576"/>
            <a:ext cx="6656294" cy="433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331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CE3103-B3A8-42E1-A5C3-FEA6CFF1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99923"/>
            <a:ext cx="7729727" cy="1211757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TRAITEMENTS RECENSES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34997E-A521-41C8-8B36-59C590E1F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16452"/>
          </a:xfrm>
        </p:spPr>
        <p:txBody>
          <a:bodyPr>
            <a:noAutofit/>
          </a:bodyPr>
          <a:lstStyle/>
          <a:p>
            <a:pPr marL="461963" indent="-461963"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fr-FR" sz="1600" b="1" dirty="0"/>
              <a:t>Notion de traitement : </a:t>
            </a:r>
            <a:r>
              <a:rPr lang="fr-FR" sz="1600" dirty="0"/>
              <a:t>toute opération portant sur des données à caractère personnel : collecte, enregistrement, modification, transmission, destruction,…</a:t>
            </a:r>
          </a:p>
          <a:p>
            <a:pPr marL="461963" indent="-461963">
              <a:buClr>
                <a:schemeClr val="accent3"/>
              </a:buClr>
              <a:buFont typeface="Wingdings" panose="05000000000000000000" pitchFamily="2" charset="2"/>
              <a:buChar char="v"/>
            </a:pPr>
            <a:endParaRPr lang="fr-FR" sz="1600" dirty="0"/>
          </a:p>
          <a:p>
            <a:pPr marL="461963" indent="-461963"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fr-FR" sz="1600" b="1" dirty="0"/>
              <a:t>Intérêt : </a:t>
            </a:r>
            <a:r>
              <a:rPr lang="fr-FR" sz="1600" dirty="0"/>
              <a:t>identifier les traitements mis en œuvre par CAN dans le cadre de ses activités pour: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Etablir le registre des traitements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Vérifier la licéité des traitements (base légale utilisée)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Etablir la pertinence des données collectée pour chaque traitement</a:t>
            </a:r>
          </a:p>
          <a:p>
            <a:pPr marL="687388" lvl="1">
              <a:buClr>
                <a:schemeClr val="accent4"/>
              </a:buClr>
            </a:pPr>
            <a:r>
              <a:rPr lang="fr-FR" sz="1400" dirty="0"/>
              <a:t>Identifier les partenaires et les sous-traitants pour chaque traitement</a:t>
            </a:r>
          </a:p>
          <a:p>
            <a:pPr marL="687388"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endParaRPr lang="fr-FR" sz="1400" dirty="0"/>
          </a:p>
          <a:p>
            <a:pPr marL="461963" indent="-461963">
              <a:buClr>
                <a:schemeClr val="accent3"/>
              </a:buClr>
              <a:buFont typeface="Wingdings" panose="05000000000000000000" pitchFamily="2" charset="2"/>
              <a:buChar char="v"/>
            </a:pPr>
            <a:endParaRPr lang="fr-FR" sz="1400" dirty="0"/>
          </a:p>
          <a:p>
            <a:pPr marL="461963" indent="-461963">
              <a:buClr>
                <a:schemeClr val="accent3"/>
              </a:buClr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70759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CE3103-B3A8-42E1-A5C3-FEA6CFF1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99923"/>
            <a:ext cx="7729727" cy="1211757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TRAITEMENTS RECENSES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34997E-A521-41C8-8B36-59C590E1F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16452"/>
          </a:xfrm>
        </p:spPr>
        <p:txBody>
          <a:bodyPr>
            <a:noAutofit/>
          </a:bodyPr>
          <a:lstStyle/>
          <a:p>
            <a:pPr marL="461963" indent="-461963"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fr-FR" sz="1600" b="1" dirty="0"/>
              <a:t>Principaux</a:t>
            </a:r>
          </a:p>
          <a:p>
            <a:pPr marL="687388"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fr-FR" dirty="0"/>
              <a:t>Orientation et gestion des </a:t>
            </a:r>
            <a:r>
              <a:rPr lang="fr-FR" dirty="0">
                <a:solidFill>
                  <a:schemeClr val="accent3"/>
                </a:solidFill>
              </a:rPr>
              <a:t>rendez-vous</a:t>
            </a:r>
          </a:p>
          <a:p>
            <a:pPr marL="687388"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accent3"/>
                </a:solidFill>
              </a:rPr>
              <a:t>Accompagnement budgétaire </a:t>
            </a:r>
            <a:r>
              <a:rPr lang="fr-FR" dirty="0"/>
              <a:t>des personnes en difficulté financière </a:t>
            </a:r>
          </a:p>
          <a:p>
            <a:pPr marL="687388"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fr-FR" dirty="0"/>
              <a:t>Aide à la constitution de </a:t>
            </a:r>
            <a:r>
              <a:rPr lang="fr-FR" dirty="0">
                <a:solidFill>
                  <a:schemeClr val="accent3"/>
                </a:solidFill>
              </a:rPr>
              <a:t>dossiers de surendettement</a:t>
            </a:r>
          </a:p>
          <a:p>
            <a:pPr marL="687388"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fr-FR" dirty="0"/>
              <a:t>Accès au </a:t>
            </a:r>
            <a:r>
              <a:rPr lang="fr-FR" dirty="0">
                <a:solidFill>
                  <a:schemeClr val="accent3"/>
                </a:solidFill>
              </a:rPr>
              <a:t>microcrédit social</a:t>
            </a:r>
          </a:p>
          <a:p>
            <a:pPr marL="687388"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accent3"/>
                </a:solidFill>
              </a:rPr>
              <a:t>Médiation bancaire</a:t>
            </a:r>
          </a:p>
          <a:p>
            <a:pPr marL="687388"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endParaRPr lang="fr-FR" sz="1600" dirty="0"/>
          </a:p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Secondaires</a:t>
            </a:r>
          </a:p>
          <a:p>
            <a:pPr marL="687388"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fr-FR" sz="1600" dirty="0"/>
              <a:t>Recueil de témoignages pour les médias</a:t>
            </a:r>
          </a:p>
          <a:p>
            <a:pPr marL="687388"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fr-FR" sz="1600" dirty="0"/>
              <a:t>Communication sur l’activité de CAN (Newsletters, </a:t>
            </a:r>
            <a:r>
              <a:rPr lang="fr-FR" sz="1600" dirty="0" err="1"/>
              <a:t>évenements</a:t>
            </a:r>
            <a:r>
              <a:rPr lang="fr-FR" sz="1600" dirty="0"/>
              <a:t>)</a:t>
            </a:r>
            <a:endParaRPr lang="fr-FR" sz="1400" dirty="0"/>
          </a:p>
          <a:p>
            <a:pPr marL="461963" indent="-461963">
              <a:buClr>
                <a:schemeClr val="accent3"/>
              </a:buClr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08336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1D46F-5B46-4488-B37A-220FC6E14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DONNEES COLLECTEES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A8FEE1-1018-4781-8E9F-7C3E3AC41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36333"/>
          </a:xfrm>
        </p:spPr>
        <p:txBody>
          <a:bodyPr>
            <a:noAutofit/>
          </a:bodyPr>
          <a:lstStyle/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r>
              <a:rPr lang="fr-FR" sz="1600" b="1" dirty="0"/>
              <a:t>Intérêt : </a:t>
            </a:r>
            <a:r>
              <a:rPr lang="fr-FR" sz="1600" dirty="0"/>
              <a:t>connaître les données collectées permet notamment de :</a:t>
            </a:r>
            <a:endParaRPr lang="fr-FR" sz="1600" b="1" dirty="0"/>
          </a:p>
          <a:p>
            <a:pPr marL="687388" lvl="1">
              <a:buClr>
                <a:schemeClr val="accent4"/>
              </a:buClr>
            </a:pPr>
            <a:r>
              <a:rPr lang="fr-FR" dirty="0"/>
              <a:t>déterminer si les </a:t>
            </a:r>
            <a:r>
              <a:rPr lang="fr-FR" dirty="0">
                <a:solidFill>
                  <a:schemeClr val="accent3"/>
                </a:solidFill>
              </a:rPr>
              <a:t>principes de pertinence et de minimisation </a:t>
            </a:r>
            <a:r>
              <a:rPr lang="fr-FR" dirty="0"/>
              <a:t>sont respectés,</a:t>
            </a:r>
          </a:p>
          <a:p>
            <a:pPr marL="687388" lvl="1">
              <a:buClr>
                <a:schemeClr val="accent4"/>
              </a:buClr>
            </a:pPr>
            <a:r>
              <a:rPr lang="fr-FR" dirty="0"/>
              <a:t>déterminer si des </a:t>
            </a:r>
            <a:r>
              <a:rPr lang="fr-FR" dirty="0">
                <a:solidFill>
                  <a:schemeClr val="accent3"/>
                </a:solidFill>
              </a:rPr>
              <a:t>données sensibles </a:t>
            </a:r>
            <a:r>
              <a:rPr lang="fr-FR" dirty="0"/>
              <a:t>sont collectées, lesquelles obéissent à un régime juridique particulier.</a:t>
            </a:r>
          </a:p>
          <a:p>
            <a:pPr marL="687388" lvl="1">
              <a:buClr>
                <a:schemeClr val="accent4"/>
              </a:buClr>
            </a:pPr>
            <a:r>
              <a:rPr lang="fr-FR" dirty="0"/>
              <a:t>Prendre les </a:t>
            </a:r>
            <a:r>
              <a:rPr lang="fr-FR" dirty="0">
                <a:solidFill>
                  <a:schemeClr val="accent3"/>
                </a:solidFill>
              </a:rPr>
              <a:t>mesures de sécurité adéquates </a:t>
            </a:r>
            <a:r>
              <a:rPr lang="fr-FR" dirty="0"/>
              <a:t>et notamment mener l’analyse de risque en matière informatique et libertés appelée « Analyse d’impact relative à la protection des données ».</a:t>
            </a:r>
          </a:p>
          <a:p>
            <a:pPr marL="687388" lvl="1">
              <a:buClr>
                <a:schemeClr val="accent4"/>
              </a:buClr>
            </a:pPr>
            <a:r>
              <a:rPr lang="fr-FR" dirty="0"/>
              <a:t>déterminer pendant quel </a:t>
            </a:r>
            <a:r>
              <a:rPr lang="fr-FR" dirty="0">
                <a:solidFill>
                  <a:schemeClr val="accent3"/>
                </a:solidFill>
              </a:rPr>
              <a:t>délai </a:t>
            </a:r>
            <a:r>
              <a:rPr lang="fr-FR" dirty="0"/>
              <a:t>ces données doivent </a:t>
            </a:r>
            <a:r>
              <a:rPr lang="fr-FR" dirty="0">
                <a:solidFill>
                  <a:schemeClr val="accent3"/>
                </a:solidFill>
              </a:rPr>
              <a:t>être conservées</a:t>
            </a:r>
          </a:p>
          <a:p>
            <a:pPr marL="461963" indent="-461963">
              <a:buClr>
                <a:schemeClr val="accent3"/>
              </a:buClr>
            </a:pPr>
            <a:endParaRPr lang="fr-FR" sz="1600" b="1" dirty="0"/>
          </a:p>
          <a:p>
            <a:pPr marL="461963" indent="-461963">
              <a:buClr>
                <a:schemeClr val="accent3"/>
              </a:buClr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537210228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3127</TotalTime>
  <Words>1394</Words>
  <Application>Microsoft Office PowerPoint</Application>
  <PresentationFormat>Grand écran</PresentationFormat>
  <Paragraphs>266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9" baseType="lpstr">
      <vt:lpstr>Arial</vt:lpstr>
      <vt:lpstr>Gill Sans MT</vt:lpstr>
      <vt:lpstr>Wingdings</vt:lpstr>
      <vt:lpstr>Colis</vt:lpstr>
      <vt:lpstr>RESTITUTION AUDIT CRESUS ALSACE DU NORD </vt:lpstr>
      <vt:lpstr>RAPPEL SUR l’OBLIGATION DE MISE EN CONFORMITE </vt:lpstr>
      <vt:lpstr>METHODE D’AUDIT </vt:lpstr>
      <vt:lpstr>DOCUMENTATION CONSULTEE </vt:lpstr>
      <vt:lpstr>Etat des lieux des données traitées par CAN</vt:lpstr>
      <vt:lpstr>FLUX DE DONNEES TYPE  LORS D’UNE PERMANENCE</vt:lpstr>
      <vt:lpstr>TRAITEMENTS RECENSES</vt:lpstr>
      <vt:lpstr>TRAITEMENTS RECENSES</vt:lpstr>
      <vt:lpstr>DONNEES COLLECTEES</vt:lpstr>
      <vt:lpstr>DONNEES COLLECTEES</vt:lpstr>
      <vt:lpstr>CAN et le respect des obligations « informatiques et liberté »</vt:lpstr>
      <vt:lpstr>RESPECT DES PRINCIPES DU RGPD</vt:lpstr>
      <vt:lpstr> LES PRINCIPES: LICEite </vt:lpstr>
      <vt:lpstr> LES PRINCIPES: TRANSPARENCE </vt:lpstr>
      <vt:lpstr> LES PRINCIPES: LOYAUTE, PERTINENCE ET MINIMISATION </vt:lpstr>
      <vt:lpstr> LES PRINCIPES: DUREE DE CONSERVATION </vt:lpstr>
      <vt:lpstr> LES PRINCIPES: SECURITE LE RESEAU INFORMATIQUE </vt:lpstr>
      <vt:lpstr> LES PRINCIPES: SECURITE  LES PRATIQUES DES BENEVOLES </vt:lpstr>
      <vt:lpstr> LES PRINCIPES: DOCUMENTATION RELATIVE A LA CONFORMITE </vt:lpstr>
      <vt:lpstr> RESPECT DU DROIT DES PERSONNES </vt:lpstr>
      <vt:lpstr>ETAPES DE LA MISE EN CONFORMITE</vt:lpstr>
      <vt:lpstr> DANS LES 3 PREMIERS MOIS </vt:lpstr>
      <vt:lpstr> DANS LES 6 PREMIERS MOIS </vt:lpstr>
      <vt:lpstr> DANS L’ANNEE </vt:lpstr>
      <vt:lpstr> MERCI POUR VOTRE ATTENTION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RGPD</dc:title>
  <dc:creator>BIBI</dc:creator>
  <cp:lastModifiedBy>PC13</cp:lastModifiedBy>
  <cp:revision>234</cp:revision>
  <cp:lastPrinted>2022-10-20T06:14:26Z</cp:lastPrinted>
  <dcterms:created xsi:type="dcterms:W3CDTF">2019-09-26T07:46:59Z</dcterms:created>
  <dcterms:modified xsi:type="dcterms:W3CDTF">2022-10-20T06:15:29Z</dcterms:modified>
</cp:coreProperties>
</file>